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B0604020202020204" charset="0"/>
      <p:regular r:id="rId25"/>
      <p:bold r:id="rId26"/>
      <p:italic r:id="rId27"/>
      <p:boldItalic r:id="rId28"/>
    </p:embeddedFont>
    <p:embeddedFont>
      <p:font typeface="Roboto Black" panose="020B0604020202020204" charset="0"/>
      <p:bold r:id="rId29"/>
      <p:boldItalic r:id="rId30"/>
    </p:embeddedFont>
    <p:embeddedFont>
      <p:font typeface="Roboto Light" panose="020B0604020202020204" charset="0"/>
      <p:regular r:id="rId31"/>
      <p:bold r:id="rId32"/>
      <p:italic r:id="rId33"/>
      <p:boldItalic r:id="rId34"/>
    </p:embeddedFont>
    <p:embeddedFont>
      <p:font typeface="Roboto Medium" panose="020B0604020202020204" charset="0"/>
      <p:regular r:id="rId35"/>
      <p:bold r:id="rId36"/>
      <p:italic r:id="rId37"/>
      <p:boldItalic r:id="rId38"/>
    </p:embeddedFont>
    <p:embeddedFont>
      <p:font typeface="Roboto Thin"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7AE7A0-A7F9-4784-B7AC-E17EDBB44504}">
  <a:tblStyle styleId="{1F7AE7A0-A7F9-4784-B7AC-E17EDBB445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930" y="60"/>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40487" y="-53584"/>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CA" dirty="0">
                <a:solidFill>
                  <a:schemeClr val="dk1"/>
                </a:solidFill>
              </a:rPr>
              <a:t>Persistent Reverse Shell Backdoor</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Using </a:t>
            </a:r>
            <a:r>
              <a:rPr lang="en-US" sz="1200" dirty="0" err="1">
                <a:latin typeface="Roboto"/>
                <a:ea typeface="Roboto"/>
                <a:cs typeface="Roboto"/>
                <a:sym typeface="Roboto"/>
              </a:rPr>
              <a:t>msfvenom</a:t>
            </a:r>
            <a:r>
              <a:rPr lang="en-US" sz="1200" dirty="0">
                <a:latin typeface="Roboto"/>
                <a:ea typeface="Roboto"/>
                <a:cs typeface="Roboto"/>
                <a:sym typeface="Roboto"/>
              </a:rPr>
              <a:t> payload we establish a remote listener and execute a reverse shell backdoor on the Apache server of the victim machine</a:t>
            </a: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Now that we have opened a remote backdoor, we gain access to the root directory on the victim machine.</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In doing so we are able to search the director and capture the flag file. </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748E48B-7F29-4BC2-AB6D-3250C49698B7}"/>
              </a:ext>
            </a:extLst>
          </p:cNvPr>
          <p:cNvPicPr>
            <a:picLocks noChangeAspect="1"/>
          </p:cNvPicPr>
          <p:nvPr/>
        </p:nvPicPr>
        <p:blipFill>
          <a:blip r:embed="rId3"/>
          <a:stretch>
            <a:fillRect/>
          </a:stretch>
        </p:blipFill>
        <p:spPr>
          <a:xfrm>
            <a:off x="6239520" y="1471328"/>
            <a:ext cx="2788593" cy="220084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dirty="0"/>
              <a:t> </a:t>
            </a:r>
            <a:endParaRPr sz="1200" dirty="0"/>
          </a:p>
          <a:p>
            <a:pPr marL="0" lvl="0" indent="0" algn="r" rtl="0">
              <a:spcBef>
                <a:spcPts val="600"/>
              </a:spcBef>
              <a:spcAft>
                <a:spcPts val="600"/>
              </a:spcAft>
              <a:buNone/>
            </a:pPr>
            <a:endParaRPr sz="1200"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3" name="Google Shape;1163;p65"/>
          <p:cNvSpPr txBox="1">
            <a:spLocks noGrp="1"/>
          </p:cNvSpPr>
          <p:nvPr>
            <p:ph type="subTitle" idx="1"/>
          </p:nvPr>
        </p:nvSpPr>
        <p:spPr>
          <a:xfrm>
            <a:off x="520975" y="675975"/>
            <a:ext cx="810205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100" dirty="0"/>
              <a:t>What time did the port scan occur? Port scan occur</a:t>
            </a:r>
            <a:r>
              <a:rPr lang="en-CA" sz="1100" dirty="0"/>
              <a:t>r</a:t>
            </a:r>
            <a:r>
              <a:rPr lang="en" sz="1100" dirty="0"/>
              <a:t>ed at 15:48:26.00 on February 23, 2021.</a:t>
            </a:r>
            <a:endParaRPr sz="1100" dirty="0"/>
          </a:p>
          <a:p>
            <a:pPr marL="320040" lvl="0" indent="-167640" algn="l" rtl="0">
              <a:spcBef>
                <a:spcPts val="0"/>
              </a:spcBef>
              <a:spcAft>
                <a:spcPts val="0"/>
              </a:spcAft>
              <a:buSzPts val="1200"/>
              <a:buChar char="●"/>
            </a:pPr>
            <a:r>
              <a:rPr lang="en" sz="1100" dirty="0"/>
              <a:t>How many packets were sent, and from which IP? There were 109, 867 packets sent.</a:t>
            </a:r>
            <a:endParaRPr sz="1100" dirty="0"/>
          </a:p>
          <a:p>
            <a:pPr marL="320040" lvl="0" indent="-167640" algn="l" rtl="0">
              <a:spcBef>
                <a:spcPts val="0"/>
              </a:spcBef>
              <a:spcAft>
                <a:spcPts val="0"/>
              </a:spcAft>
              <a:buSzPts val="1200"/>
              <a:buChar char="●"/>
            </a:pPr>
            <a:r>
              <a:rPr lang="en" sz="1100" dirty="0"/>
              <a:t>What indicates that this was a port scan? Since multiple ports were requested </a:t>
            </a:r>
            <a:r>
              <a:rPr lang="en-CA" sz="1100" dirty="0"/>
              <a:t>simultaneously from the same </a:t>
            </a:r>
            <a:r>
              <a:rPr lang="en-CA" sz="1100" dirty="0" err="1"/>
              <a:t>ip</a:t>
            </a:r>
            <a:r>
              <a:rPr lang="en-CA" sz="1100" dirty="0"/>
              <a:t> address, this indicates it was a port scan.</a:t>
            </a:r>
            <a:endParaRPr sz="1100" dirty="0"/>
          </a:p>
        </p:txBody>
      </p:sp>
      <p:pic>
        <p:nvPicPr>
          <p:cNvPr id="1164" name="Google Shape;1164;p65"/>
          <p:cNvPicPr preferRelativeResize="0"/>
          <p:nvPr/>
        </p:nvPicPr>
        <p:blipFill>
          <a:blip r:embed="rId3">
            <a:alphaModFix/>
          </a:blip>
          <a:stretch>
            <a:fillRect/>
          </a:stretch>
        </p:blipFill>
        <p:spPr>
          <a:xfrm>
            <a:off x="520975" y="835137"/>
            <a:ext cx="424701" cy="331225"/>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1363446A-17A3-42E3-AE1B-7465B22428E3}"/>
              </a:ext>
            </a:extLst>
          </p:cNvPr>
          <p:cNvPicPr>
            <a:picLocks noChangeAspect="1"/>
          </p:cNvPicPr>
          <p:nvPr/>
        </p:nvPicPr>
        <p:blipFill>
          <a:blip r:embed="rId4"/>
          <a:stretch>
            <a:fillRect/>
          </a:stretch>
        </p:blipFill>
        <p:spPr>
          <a:xfrm>
            <a:off x="1511426" y="1454331"/>
            <a:ext cx="5701224" cy="301319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0" name="Google Shape;1170;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600"/>
              </a:spcBef>
              <a:spcAft>
                <a:spcPts val="600"/>
              </a:spcAft>
              <a:buNone/>
            </a:pPr>
            <a:endParaRPr sz="1200" dirty="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request occur? 15:48:26 February 23, 2021</a:t>
            </a:r>
          </a:p>
          <a:p>
            <a:pPr marL="320040" lvl="0" indent="-167640" algn="l" rtl="0">
              <a:spcBef>
                <a:spcPts val="0"/>
              </a:spcBef>
              <a:spcAft>
                <a:spcPts val="0"/>
              </a:spcAft>
              <a:buSzPts val="1200"/>
              <a:buChar char="●"/>
            </a:pPr>
            <a:r>
              <a:rPr lang="en" sz="1200" dirty="0"/>
              <a:t>How many requests were made? 15, 364</a:t>
            </a:r>
            <a:endParaRPr sz="1200" dirty="0"/>
          </a:p>
          <a:p>
            <a:pPr marL="320040" lvl="0" indent="-167640" algn="l" rtl="0">
              <a:spcBef>
                <a:spcPts val="0"/>
              </a:spcBef>
              <a:spcAft>
                <a:spcPts val="0"/>
              </a:spcAft>
              <a:buSzPts val="1200"/>
              <a:buChar char="●"/>
            </a:pPr>
            <a:r>
              <a:rPr lang="en" sz="1200" dirty="0"/>
              <a:t>Which files were requested? </a:t>
            </a:r>
            <a:r>
              <a:rPr lang="en-CA" sz="1200" dirty="0" err="1"/>
              <a:t>company_folders</a:t>
            </a:r>
            <a:r>
              <a:rPr lang="en-CA" sz="1200" dirty="0"/>
              <a:t>/</a:t>
            </a:r>
            <a:r>
              <a:rPr lang="en-CA" sz="1200" dirty="0" err="1"/>
              <a:t>secret_folder</a:t>
            </a:r>
            <a:endParaRPr lang="en" sz="1200" dirty="0"/>
          </a:p>
          <a:p>
            <a:pPr marL="320040" lvl="0" indent="-167640" algn="l" rtl="0">
              <a:spcBef>
                <a:spcPts val="0"/>
              </a:spcBef>
              <a:spcAft>
                <a:spcPts val="0"/>
              </a:spcAft>
              <a:buSzPts val="1200"/>
              <a:buChar char="●"/>
            </a:pPr>
            <a:r>
              <a:rPr lang="en" sz="1200" dirty="0"/>
              <a:t>What did they contain? Hash code password for  user Ryan</a:t>
            </a:r>
            <a:endParaRPr sz="1200" dirty="0"/>
          </a:p>
        </p:txBody>
      </p:sp>
      <p:pic>
        <p:nvPicPr>
          <p:cNvPr id="1174" name="Google Shape;1174;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2" name="Picture 1">
            <a:extLst>
              <a:ext uri="{FF2B5EF4-FFF2-40B4-BE49-F238E27FC236}">
                <a16:creationId xmlns:a16="http://schemas.microsoft.com/office/drawing/2014/main" id="{9FF26582-931D-4D95-930C-DAF4AA205A16}"/>
              </a:ext>
            </a:extLst>
          </p:cNvPr>
          <p:cNvPicPr>
            <a:picLocks noChangeAspect="1"/>
          </p:cNvPicPr>
          <p:nvPr/>
        </p:nvPicPr>
        <p:blipFill>
          <a:blip r:embed="rId4"/>
          <a:stretch>
            <a:fillRect/>
          </a:stretch>
        </p:blipFill>
        <p:spPr>
          <a:xfrm>
            <a:off x="2237029" y="1686829"/>
            <a:ext cx="4669941" cy="29507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3" name="Google Shape;1183;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 15, 364</a:t>
            </a:r>
            <a:endParaRPr sz="1200" dirty="0"/>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 15,362</a:t>
            </a:r>
            <a:endParaRPr sz="1200" dirty="0"/>
          </a:p>
        </p:txBody>
      </p:sp>
      <p:pic>
        <p:nvPicPr>
          <p:cNvPr id="1184" name="Google Shape;1184;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5" name="Picture 4" descr="Graphical user interface, text, application, Word&#10;&#10;Description automatically generated">
            <a:extLst>
              <a:ext uri="{FF2B5EF4-FFF2-40B4-BE49-F238E27FC236}">
                <a16:creationId xmlns:a16="http://schemas.microsoft.com/office/drawing/2014/main" id="{51500297-0B55-4A9F-BDF6-510E68B335C0}"/>
              </a:ext>
            </a:extLst>
          </p:cNvPr>
          <p:cNvPicPr>
            <a:picLocks noChangeAspect="1"/>
          </p:cNvPicPr>
          <p:nvPr/>
        </p:nvPicPr>
        <p:blipFill>
          <a:blip r:embed="rId4"/>
          <a:stretch>
            <a:fillRect/>
          </a:stretch>
        </p:blipFill>
        <p:spPr>
          <a:xfrm>
            <a:off x="1320540" y="3783296"/>
            <a:ext cx="6098273" cy="1050133"/>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E5F9E050-6792-4292-A735-4B8A194937A6}"/>
              </a:ext>
            </a:extLst>
          </p:cNvPr>
          <p:cNvPicPr>
            <a:picLocks noChangeAspect="1"/>
          </p:cNvPicPr>
          <p:nvPr/>
        </p:nvPicPr>
        <p:blipFill>
          <a:blip r:embed="rId5"/>
          <a:stretch>
            <a:fillRect/>
          </a:stretch>
        </p:blipFill>
        <p:spPr>
          <a:xfrm>
            <a:off x="4732875" y="1397999"/>
            <a:ext cx="4162625" cy="2177825"/>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05F478C7-B073-4449-9CEB-FBE4273A492E}"/>
              </a:ext>
            </a:extLst>
          </p:cNvPr>
          <p:cNvPicPr>
            <a:picLocks noChangeAspect="1"/>
          </p:cNvPicPr>
          <p:nvPr/>
        </p:nvPicPr>
        <p:blipFill>
          <a:blip r:embed="rId6"/>
          <a:stretch>
            <a:fillRect/>
          </a:stretch>
        </p:blipFill>
        <p:spPr>
          <a:xfrm>
            <a:off x="309038" y="1398084"/>
            <a:ext cx="4160148" cy="21777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600"/>
              </a:spcBef>
              <a:spcAft>
                <a:spcPts val="600"/>
              </a:spcAft>
              <a:buNone/>
            </a:pPr>
            <a:endParaRPr sz="1200" dirty="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a:t>
            </a:r>
            <a:endParaRPr sz="1200" dirty="0"/>
          </a:p>
          <a:p>
            <a:pPr marL="152400" lvl="0" algn="l" rtl="0">
              <a:spcBef>
                <a:spcPts val="0"/>
              </a:spcBef>
              <a:spcAft>
                <a:spcPts val="0"/>
              </a:spcAft>
              <a:buSzPts val="1200"/>
            </a:pPr>
            <a:r>
              <a:rPr lang="en" sz="1200" dirty="0"/>
              <a:t>There were 14 requests made to WebDav directory</a:t>
            </a:r>
          </a:p>
          <a:p>
            <a:pPr marL="320040" lvl="0" indent="-167640" algn="l" rtl="0">
              <a:spcBef>
                <a:spcPts val="0"/>
              </a:spcBef>
              <a:spcAft>
                <a:spcPts val="0"/>
              </a:spcAft>
              <a:buSzPts val="1200"/>
              <a:buChar char="●"/>
            </a:pPr>
            <a:r>
              <a:rPr lang="en" sz="1200" dirty="0"/>
              <a:t>Which files were requested?</a:t>
            </a:r>
          </a:p>
          <a:p>
            <a:pPr marL="152400" lvl="0" algn="l" rtl="0">
              <a:spcBef>
                <a:spcPts val="0"/>
              </a:spcBef>
              <a:spcAft>
                <a:spcPts val="0"/>
              </a:spcAft>
              <a:buSzPts val="1200"/>
            </a:pPr>
            <a:r>
              <a:rPr lang="en" sz="1200" dirty="0"/>
              <a:t>/webdav/  /webdav/shell.php/ and /webdav/passwd.dav</a:t>
            </a:r>
            <a:endParaRPr sz="1200" dirty="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descr="Graphical user interface, text&#10;&#10;Description automatically generated">
            <a:extLst>
              <a:ext uri="{FF2B5EF4-FFF2-40B4-BE49-F238E27FC236}">
                <a16:creationId xmlns:a16="http://schemas.microsoft.com/office/drawing/2014/main" id="{51C492BC-C515-4C7A-9C4F-AF8F71C308C0}"/>
              </a:ext>
            </a:extLst>
          </p:cNvPr>
          <p:cNvPicPr>
            <a:picLocks noChangeAspect="1"/>
          </p:cNvPicPr>
          <p:nvPr/>
        </p:nvPicPr>
        <p:blipFill>
          <a:blip r:embed="rId4"/>
          <a:stretch>
            <a:fillRect/>
          </a:stretch>
        </p:blipFill>
        <p:spPr>
          <a:xfrm>
            <a:off x="1977948" y="1713000"/>
            <a:ext cx="5188103" cy="311802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dirty="0"/>
              <a:t>We suggest an alarm to detect future port scans: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Search criteria:</a:t>
            </a:r>
          </a:p>
          <a:p>
            <a:pPr marL="0" lvl="0" indent="0" algn="l" rtl="0">
              <a:spcBef>
                <a:spcPts val="0"/>
              </a:spcBef>
              <a:spcAft>
                <a:spcPts val="0"/>
              </a:spcAft>
              <a:buNone/>
            </a:pPr>
            <a:r>
              <a:rPr lang="en-US" dirty="0" err="1"/>
              <a:t>destination.ip</a:t>
            </a:r>
            <a:r>
              <a:rPr lang="en-US" dirty="0"/>
              <a:t>: 192.168.1.105 and </a:t>
            </a:r>
            <a:r>
              <a:rPr lang="en-US" dirty="0" err="1"/>
              <a:t>source.ip</a:t>
            </a:r>
            <a:r>
              <a:rPr lang="en-US" dirty="0"/>
              <a:t>: (not</a:t>
            </a:r>
          </a:p>
          <a:p>
            <a:pPr marL="0" lvl="0" indent="0" algn="l" rtl="0">
              <a:spcBef>
                <a:spcPts val="0"/>
              </a:spcBef>
              <a:spcAft>
                <a:spcPts val="0"/>
              </a:spcAft>
              <a:buNone/>
            </a:pPr>
            <a:r>
              <a:rPr lang="en-US" dirty="0"/>
              <a:t>192.168.1.105) and </a:t>
            </a:r>
            <a:r>
              <a:rPr lang="en-US" dirty="0" err="1"/>
              <a:t>destination.port</a:t>
            </a:r>
            <a:r>
              <a:rPr lang="en-US" dirty="0"/>
              <a:t>: (not 443 or 80)</a:t>
            </a:r>
          </a:p>
          <a:p>
            <a:pPr marL="0" lvl="0" indent="0" algn="l" rtl="0">
              <a:spcBef>
                <a:spcPts val="0"/>
              </a:spcBef>
              <a:spcAft>
                <a:spcPts val="0"/>
              </a:spcAft>
              <a:buNone/>
            </a:pPr>
            <a:r>
              <a:rPr lang="en-US" dirty="0"/>
              <a:t>Report criteria:</a:t>
            </a:r>
          </a:p>
          <a:p>
            <a:pPr marL="0" lvl="0" indent="0" algn="l" rtl="0">
              <a:spcBef>
                <a:spcPts val="0"/>
              </a:spcBef>
              <a:spcAft>
                <a:spcPts val="0"/>
              </a:spcAft>
              <a:buNone/>
            </a:pPr>
            <a:r>
              <a:rPr lang="en-US" dirty="0"/>
              <a:t>Number of ports accessed per source IP per second.</a:t>
            </a:r>
          </a:p>
          <a:p>
            <a:pPr marL="0" lvl="0" indent="0" algn="l" rtl="0">
              <a:spcBef>
                <a:spcPts val="0"/>
              </a:spcBef>
              <a:spcAft>
                <a:spcPts val="0"/>
              </a:spcAft>
              <a:buNone/>
            </a:pPr>
            <a:r>
              <a:rPr lang="en-US" dirty="0"/>
              <a:t>Alarm criteria/threshold: </a:t>
            </a:r>
          </a:p>
          <a:p>
            <a:pPr marL="0" lvl="0" indent="0" algn="l" rtl="0">
              <a:spcBef>
                <a:spcPts val="0"/>
              </a:spcBef>
              <a:spcAft>
                <a:spcPts val="0"/>
              </a:spcAft>
              <a:buNone/>
            </a:pPr>
            <a:r>
              <a:rPr lang="en-US" dirty="0"/>
              <a:t>Alert email and log when &gt; 3 none port 403 or port 80 scans detected at the same timestamp from the same IP occur.</a:t>
            </a:r>
          </a:p>
          <a:p>
            <a:pPr marL="0" lvl="0" indent="0" algn="l" rtl="0">
              <a:spcBef>
                <a:spcPts val="0"/>
              </a:spcBef>
              <a:spcAft>
                <a:spcPts val="0"/>
              </a:spcAft>
              <a:buNone/>
            </a:pPr>
            <a:endParaRPr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400" dirty="0"/>
              <a:t>In this case were going to recommend </a:t>
            </a:r>
            <a:r>
              <a:rPr lang="en-US" sz="1400" dirty="0" err="1"/>
              <a:t>IPtables</a:t>
            </a:r>
            <a:r>
              <a:rPr lang="en-US" sz="1400" dirty="0"/>
              <a:t>/Firewall port blocking and scan delays to prevent future </a:t>
            </a:r>
            <a:r>
              <a:rPr lang="en-US" sz="1400" dirty="0" err="1"/>
              <a:t>portscans</a:t>
            </a:r>
            <a:r>
              <a:rPr lang="en-US" sz="1400" dirty="0"/>
              <a:t>.</a:t>
            </a:r>
          </a:p>
          <a:p>
            <a:pPr marL="0" lvl="0" indent="0" algn="l" rtl="0">
              <a:spcBef>
                <a:spcPts val="0"/>
              </a:spcBef>
              <a:spcAft>
                <a:spcPts val="0"/>
              </a:spcAft>
              <a:buNone/>
            </a:pPr>
            <a:r>
              <a:rPr lang="en-US" sz="1400" dirty="0"/>
              <a:t> Kibana or Splunk can be used to send alerts of multiple port access coming simultaneously from a single source </a:t>
            </a:r>
            <a:r>
              <a:rPr lang="en-US" sz="1400" dirty="0" err="1"/>
              <a:t>ip</a:t>
            </a:r>
            <a:r>
              <a:rPr lang="en-US" sz="1400" dirty="0"/>
              <a:t>  and prepare a response to the potential threat.</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rtl="0">
              <a:spcBef>
                <a:spcPts val="0"/>
              </a:spcBef>
              <a:spcAft>
                <a:spcPts val="0"/>
              </a:spcAft>
              <a:buNone/>
            </a:pPr>
            <a:r>
              <a:rPr lang="en-US" dirty="0"/>
              <a:t>An alarm set to expose future unauthorized access:</a:t>
            </a:r>
          </a:p>
          <a:p>
            <a:pPr marL="0" lvl="0" indent="0" rtl="0">
              <a:spcBef>
                <a:spcPts val="0"/>
              </a:spcBef>
              <a:spcAft>
                <a:spcPts val="0"/>
              </a:spcAft>
              <a:buNone/>
            </a:pPr>
            <a:r>
              <a:rPr lang="en-US" dirty="0"/>
              <a:t>Search criteria:</a:t>
            </a:r>
          </a:p>
          <a:p>
            <a:pPr marL="0" lvl="0" indent="0" rtl="0">
              <a:spcBef>
                <a:spcPts val="0"/>
              </a:spcBef>
              <a:spcAft>
                <a:spcPts val="0"/>
              </a:spcAft>
              <a:buNone/>
            </a:pPr>
            <a:r>
              <a:rPr lang="en-US" dirty="0" err="1"/>
              <a:t>source.ip</a:t>
            </a:r>
            <a:r>
              <a:rPr lang="en-US" dirty="0"/>
              <a:t>: (not 192.168.1.105 or 192.168.1.1) and </a:t>
            </a:r>
            <a:r>
              <a:rPr lang="en-US" dirty="0" err="1"/>
              <a:t>url.path</a:t>
            </a:r>
            <a:r>
              <a:rPr lang="en-US" dirty="0"/>
              <a:t> :</a:t>
            </a:r>
          </a:p>
          <a:p>
            <a:pPr marL="0" lvl="0" indent="0" rtl="0">
              <a:spcBef>
                <a:spcPts val="0"/>
              </a:spcBef>
              <a:spcAft>
                <a:spcPts val="0"/>
              </a:spcAft>
              <a:buNone/>
            </a:pPr>
            <a:r>
              <a:rPr lang="en-US" dirty="0"/>
              <a:t>*</a:t>
            </a:r>
            <a:r>
              <a:rPr lang="en-US" dirty="0" err="1"/>
              <a:t>secret_folder</a:t>
            </a:r>
            <a:r>
              <a:rPr lang="en-US" dirty="0"/>
              <a:t>*</a:t>
            </a:r>
          </a:p>
          <a:p>
            <a:pPr marL="0" lvl="0" indent="0" rtl="0">
              <a:spcBef>
                <a:spcPts val="0"/>
              </a:spcBef>
              <a:spcAft>
                <a:spcPts val="0"/>
              </a:spcAft>
              <a:buNone/>
            </a:pPr>
            <a:r>
              <a:rPr lang="en-US" dirty="0"/>
              <a:t>Report criteria:</a:t>
            </a:r>
          </a:p>
          <a:p>
            <a:pPr marL="0" lvl="0" indent="0" rtl="0">
              <a:spcBef>
                <a:spcPts val="0"/>
              </a:spcBef>
              <a:spcAft>
                <a:spcPts val="0"/>
              </a:spcAft>
              <a:buNone/>
            </a:pPr>
            <a:r>
              <a:rPr lang="en-US" dirty="0"/>
              <a:t>Number of times “</a:t>
            </a:r>
            <a:r>
              <a:rPr lang="en-US" dirty="0" err="1"/>
              <a:t>secret_folder</a:t>
            </a:r>
            <a:r>
              <a:rPr lang="en-US" dirty="0"/>
              <a:t>” accessed from external IP</a:t>
            </a:r>
          </a:p>
          <a:p>
            <a:pPr marL="0" lvl="0" indent="0" rtl="0">
              <a:spcBef>
                <a:spcPts val="0"/>
              </a:spcBef>
              <a:spcAft>
                <a:spcPts val="0"/>
              </a:spcAft>
              <a:buNone/>
            </a:pPr>
            <a:r>
              <a:rPr lang="en-US" dirty="0"/>
              <a:t>Alarm criteria/threshold:</a:t>
            </a:r>
          </a:p>
          <a:p>
            <a:pPr marL="0" lvl="0" indent="0" rtl="0">
              <a:spcBef>
                <a:spcPts val="0"/>
              </a:spcBef>
              <a:spcAft>
                <a:spcPts val="0"/>
              </a:spcAft>
              <a:buNone/>
            </a:pPr>
            <a:r>
              <a:rPr lang="en-US" dirty="0"/>
              <a:t>Alert email and log when &gt; 0 access is detected on</a:t>
            </a:r>
          </a:p>
          <a:p>
            <a:pPr marL="0" lvl="0" indent="0" rtl="0">
              <a:spcBef>
                <a:spcPts val="0"/>
              </a:spcBef>
              <a:spcAft>
                <a:spcPts val="0"/>
              </a:spcAft>
              <a:buNone/>
            </a:pPr>
            <a:r>
              <a:rPr lang="en-US" dirty="0"/>
              <a:t>“</a:t>
            </a:r>
            <a:r>
              <a:rPr lang="en-US" dirty="0" err="1"/>
              <a:t>secret_folder</a:t>
            </a:r>
            <a:r>
              <a:rPr lang="en-US" dirty="0"/>
              <a:t>” from IPs other than 192.168.1.105 or</a:t>
            </a:r>
          </a:p>
          <a:p>
            <a:pPr marL="0" lvl="0" indent="0" rtl="0">
              <a:spcBef>
                <a:spcPts val="0"/>
              </a:spcBef>
              <a:spcAft>
                <a:spcPts val="0"/>
              </a:spcAft>
              <a:buNone/>
            </a:pPr>
            <a:r>
              <a:rPr lang="en-US" dirty="0"/>
              <a:t>192.168.1.1.</a:t>
            </a:r>
          </a:p>
          <a:p>
            <a:pPr marL="0" lvl="0" indent="0"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unwanted access?</a:t>
            </a:r>
            <a:endParaRPr sz="1400" dirty="0"/>
          </a:p>
          <a:p>
            <a:pPr marL="0" lvl="0" indent="0" algn="l" rtl="0">
              <a:spcBef>
                <a:spcPts val="0"/>
              </a:spcBef>
              <a:spcAft>
                <a:spcPts val="0"/>
              </a:spcAft>
              <a:buNone/>
            </a:pPr>
            <a:r>
              <a:rPr lang="en-CA" sz="1400" dirty="0"/>
              <a:t>The configuration file will be modified to prevent unauthorized access to the “</a:t>
            </a:r>
            <a:r>
              <a:rPr lang="en-CA" sz="1400" dirty="0" err="1"/>
              <a:t>secret_folder</a:t>
            </a:r>
            <a:r>
              <a:rPr lang="en-CA" sz="1400" dirty="0"/>
              <a:t>”.</a:t>
            </a:r>
          </a:p>
          <a:p>
            <a:pPr marL="0" lvl="0" indent="0" algn="l" rtl="0">
              <a:spcBef>
                <a:spcPts val="0"/>
              </a:spcBef>
              <a:spcAft>
                <a:spcPts val="0"/>
              </a:spcAft>
              <a:buNone/>
            </a:pPr>
            <a:endParaRPr lang="en-US" sz="800" dirty="0"/>
          </a:p>
          <a:p>
            <a:pPr marL="0" lvl="0" indent="0" algn="l" rtl="0">
              <a:spcBef>
                <a:spcPts val="0"/>
              </a:spcBef>
              <a:spcAft>
                <a:spcPts val="0"/>
              </a:spcAft>
              <a:buNone/>
            </a:pPr>
            <a:endParaRPr lang="en-US" sz="800" dirty="0"/>
          </a:p>
          <a:p>
            <a:pPr marL="0" lvl="0" indent="0" algn="l" rtl="0">
              <a:spcBef>
                <a:spcPts val="0"/>
              </a:spcBef>
              <a:spcAft>
                <a:spcPts val="0"/>
              </a:spcAft>
              <a:buNone/>
            </a:pPr>
            <a:r>
              <a:rPr lang="en-US" sz="800" dirty="0"/>
              <a:t>Open your </a:t>
            </a:r>
            <a:r>
              <a:rPr lang="en-US" sz="800" dirty="0" err="1"/>
              <a:t>httpd.conf</a:t>
            </a:r>
            <a:r>
              <a:rPr lang="en-US" sz="800" dirty="0"/>
              <a:t> file: </a:t>
            </a:r>
          </a:p>
          <a:p>
            <a:pPr marL="171450" lvl="0" indent="-171450" algn="l" rtl="0">
              <a:spcBef>
                <a:spcPts val="0"/>
              </a:spcBef>
              <a:spcAft>
                <a:spcPts val="0"/>
              </a:spcAft>
              <a:buFont typeface="Wingdings" panose="05000000000000000000" pitchFamily="2" charset="2"/>
              <a:buChar char="Ø"/>
            </a:pPr>
            <a:r>
              <a:rPr lang="en-US" sz="800" dirty="0"/>
              <a:t>nano /</a:t>
            </a:r>
            <a:r>
              <a:rPr lang="en-US" sz="800" dirty="0" err="1"/>
              <a:t>etc</a:t>
            </a:r>
            <a:r>
              <a:rPr lang="en-US" sz="800" dirty="0"/>
              <a:t>/httpd/conf/</a:t>
            </a:r>
            <a:r>
              <a:rPr lang="en-US" sz="800" dirty="0" err="1"/>
              <a:t>httpd.conf</a:t>
            </a:r>
            <a:r>
              <a:rPr lang="en-US" sz="800" dirty="0"/>
              <a:t> * Locate directory section (/var/www/) and set it as follows: </a:t>
            </a:r>
          </a:p>
          <a:p>
            <a:pPr marL="171450" lvl="0" indent="-171450" algn="l" rtl="0">
              <a:spcBef>
                <a:spcPts val="0"/>
              </a:spcBef>
              <a:spcAft>
                <a:spcPts val="0"/>
              </a:spcAft>
              <a:buFont typeface="Wingdings" panose="05000000000000000000" pitchFamily="2" charset="2"/>
              <a:buChar char="Ø"/>
            </a:pPr>
            <a:endParaRPr lang="en-US" sz="800" dirty="0"/>
          </a:p>
          <a:p>
            <a:pPr marL="171450" lvl="0" indent="-171450" algn="l" rtl="0">
              <a:spcBef>
                <a:spcPts val="0"/>
              </a:spcBef>
              <a:spcAft>
                <a:spcPts val="0"/>
              </a:spcAft>
              <a:buFont typeface="Wingdings" panose="05000000000000000000" pitchFamily="2" charset="2"/>
              <a:buChar char="Ø"/>
            </a:pPr>
            <a:r>
              <a:rPr lang="en-US" sz="800" dirty="0"/>
              <a:t>Order </a:t>
            </a:r>
            <a:r>
              <a:rPr lang="en-US" sz="800" dirty="0" err="1"/>
              <a:t>allow,deny</a:t>
            </a:r>
            <a:r>
              <a:rPr lang="en-US" sz="800" dirty="0"/>
              <a:t> </a:t>
            </a:r>
          </a:p>
          <a:p>
            <a:pPr lvl="0" algn="l" rtl="0">
              <a:spcBef>
                <a:spcPts val="0"/>
              </a:spcBef>
              <a:spcAft>
                <a:spcPts val="0"/>
              </a:spcAft>
            </a:pPr>
            <a:r>
              <a:rPr lang="en-US" sz="800" dirty="0"/>
              <a:t>Allow from 192.168.1.1</a:t>
            </a:r>
          </a:p>
          <a:p>
            <a:pPr lvl="0" algn="l" rtl="0">
              <a:spcBef>
                <a:spcPts val="0"/>
              </a:spcBef>
              <a:spcAft>
                <a:spcPts val="0"/>
              </a:spcAft>
            </a:pPr>
            <a:r>
              <a:rPr lang="en-US" sz="800" dirty="0"/>
              <a:t> Allow from 192.168.1.105 </a:t>
            </a:r>
          </a:p>
          <a:p>
            <a:pPr lvl="0" algn="l" rtl="0">
              <a:spcBef>
                <a:spcPts val="0"/>
              </a:spcBef>
              <a:spcAft>
                <a:spcPts val="0"/>
              </a:spcAft>
            </a:pPr>
            <a:r>
              <a:rPr lang="en-US" sz="800" dirty="0"/>
              <a:t>Allow from 127 </a:t>
            </a:r>
          </a:p>
          <a:p>
            <a:pPr lvl="0" algn="l" rtl="0">
              <a:spcBef>
                <a:spcPts val="0"/>
              </a:spcBef>
              <a:spcAft>
                <a:spcPts val="0"/>
              </a:spcAft>
            </a:pPr>
            <a:r>
              <a:rPr lang="en-US" sz="800" dirty="0"/>
              <a:t>Deny from 192.168.1.90 </a:t>
            </a:r>
            <a:endParaRPr lang="en-CA" sz="200" dirty="0"/>
          </a:p>
          <a:p>
            <a:pPr marL="0" lvl="0" indent="0" algn="l" rtl="0">
              <a:spcBef>
                <a:spcPts val="0"/>
              </a:spcBef>
              <a:spcAft>
                <a:spcPts val="0"/>
              </a:spcAft>
              <a:buNone/>
            </a:pPr>
            <a:r>
              <a:rPr lang="en-CA" sz="800" dirty="0"/>
              <a:t>&lt;/Directory&gt; </a:t>
            </a:r>
            <a:r>
              <a:rPr lang="en" sz="800" dirty="0"/>
              <a:t> </a:t>
            </a:r>
            <a:endParaRPr sz="800" dirty="0"/>
          </a:p>
          <a:p>
            <a:pPr marL="0" lvl="0" indent="0" algn="l" rtl="0">
              <a:spcBef>
                <a:spcPts val="0"/>
              </a:spcBef>
              <a:spcAft>
                <a:spcPts val="0"/>
              </a:spcAft>
              <a:buNone/>
            </a:pPr>
            <a:endParaRPr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sz="1050" dirty="0"/>
              <a:t>The following alarm can be set to detect future brute force</a:t>
            </a:r>
          </a:p>
          <a:p>
            <a:pPr marL="0" lvl="0" indent="0" algn="l" rtl="0">
              <a:spcBef>
                <a:spcPts val="0"/>
              </a:spcBef>
              <a:spcAft>
                <a:spcPts val="0"/>
              </a:spcAft>
              <a:buNone/>
            </a:pPr>
            <a:r>
              <a:rPr lang="en-US" sz="1050" dirty="0"/>
              <a:t>attacks:</a:t>
            </a:r>
          </a:p>
          <a:p>
            <a:pPr marL="0" lvl="0" indent="0" algn="l" rtl="0">
              <a:spcBef>
                <a:spcPts val="0"/>
              </a:spcBef>
              <a:spcAft>
                <a:spcPts val="0"/>
              </a:spcAft>
              <a:buNone/>
            </a:pPr>
            <a:r>
              <a:rPr lang="en-US" sz="1050" dirty="0"/>
              <a:t>Search criteria:</a:t>
            </a:r>
          </a:p>
          <a:p>
            <a:pPr marL="0" lvl="0" indent="0" algn="l" rtl="0">
              <a:spcBef>
                <a:spcPts val="0"/>
              </a:spcBef>
              <a:spcAft>
                <a:spcPts val="0"/>
              </a:spcAft>
              <a:buNone/>
            </a:pPr>
            <a:r>
              <a:rPr lang="en-US" sz="1050" dirty="0" err="1"/>
              <a:t>http.request.method</a:t>
            </a:r>
            <a:r>
              <a:rPr lang="en-US" sz="1050" dirty="0"/>
              <a:t> : "get" and </a:t>
            </a:r>
            <a:r>
              <a:rPr lang="en-US" sz="1050" dirty="0" err="1"/>
              <a:t>user_agent.original</a:t>
            </a:r>
            <a:endParaRPr lang="en-US" sz="1050" dirty="0"/>
          </a:p>
          <a:p>
            <a:pPr marL="0" lvl="0" indent="0" algn="l" rtl="0">
              <a:spcBef>
                <a:spcPts val="0"/>
              </a:spcBef>
              <a:spcAft>
                <a:spcPts val="0"/>
              </a:spcAft>
              <a:buNone/>
            </a:pPr>
            <a:r>
              <a:rPr lang="en-US" sz="1050" dirty="0"/>
              <a:t>:"Mozilla/4.0 (Hydra)" and </a:t>
            </a:r>
            <a:r>
              <a:rPr lang="en-US" sz="1050" dirty="0" err="1"/>
              <a:t>url.path</a:t>
            </a:r>
            <a:endParaRPr lang="en-US" sz="1050" dirty="0"/>
          </a:p>
          <a:p>
            <a:pPr marL="0" lvl="0" indent="0" algn="l" rtl="0">
              <a:spcBef>
                <a:spcPts val="0"/>
              </a:spcBef>
              <a:spcAft>
                <a:spcPts val="0"/>
              </a:spcAft>
              <a:buNone/>
            </a:pPr>
            <a:r>
              <a:rPr lang="en-US" sz="1050" dirty="0"/>
              <a:t>:"/</a:t>
            </a:r>
            <a:r>
              <a:rPr lang="en-US" sz="1050" dirty="0" err="1"/>
              <a:t>company_folders</a:t>
            </a:r>
            <a:r>
              <a:rPr lang="en-US" sz="1050" dirty="0"/>
              <a:t>/</a:t>
            </a:r>
            <a:r>
              <a:rPr lang="en-US" sz="1050" dirty="0" err="1"/>
              <a:t>secret_folder</a:t>
            </a:r>
            <a:r>
              <a:rPr lang="en-US" sz="1050" dirty="0"/>
              <a:t>/" and status :(Error or</a:t>
            </a:r>
          </a:p>
          <a:p>
            <a:pPr marL="0" lvl="0" indent="0" algn="l" rtl="0">
              <a:spcBef>
                <a:spcPts val="0"/>
              </a:spcBef>
              <a:spcAft>
                <a:spcPts val="0"/>
              </a:spcAft>
              <a:buNone/>
            </a:pPr>
            <a:r>
              <a:rPr lang="en-US" sz="1050" dirty="0"/>
              <a:t>OK)</a:t>
            </a:r>
          </a:p>
          <a:p>
            <a:pPr marL="0" lvl="0" indent="0" algn="l" rtl="0">
              <a:spcBef>
                <a:spcPts val="0"/>
              </a:spcBef>
              <a:spcAft>
                <a:spcPts val="0"/>
              </a:spcAft>
              <a:buNone/>
            </a:pPr>
            <a:r>
              <a:rPr lang="en-US" sz="1050" dirty="0"/>
              <a:t>Report criteria:</a:t>
            </a:r>
          </a:p>
          <a:p>
            <a:pPr marL="0" lvl="0" indent="0" algn="l" rtl="0">
              <a:spcBef>
                <a:spcPts val="0"/>
              </a:spcBef>
              <a:spcAft>
                <a:spcPts val="0"/>
              </a:spcAft>
              <a:buNone/>
            </a:pPr>
            <a:r>
              <a:rPr lang="en-US" sz="1050" dirty="0"/>
              <a:t>Number of times Error (401) response detected in 10</a:t>
            </a:r>
          </a:p>
          <a:p>
            <a:pPr marL="0" lvl="0" indent="0" algn="l" rtl="0">
              <a:spcBef>
                <a:spcPts val="0"/>
              </a:spcBef>
              <a:spcAft>
                <a:spcPts val="0"/>
              </a:spcAft>
              <a:buNone/>
            </a:pPr>
            <a:r>
              <a:rPr lang="en-US" sz="1050" dirty="0"/>
              <a:t>second interval.</a:t>
            </a:r>
          </a:p>
          <a:p>
            <a:pPr marL="0" lvl="0" indent="0" algn="l" rtl="0">
              <a:spcBef>
                <a:spcPts val="0"/>
              </a:spcBef>
              <a:spcAft>
                <a:spcPts val="0"/>
              </a:spcAft>
              <a:buNone/>
            </a:pPr>
            <a:r>
              <a:rPr lang="en-US" sz="1050" dirty="0"/>
              <a:t>Alarm criteria/threshold:</a:t>
            </a:r>
          </a:p>
          <a:p>
            <a:pPr marL="0" lvl="0" indent="0" algn="l" rtl="0">
              <a:spcBef>
                <a:spcPts val="0"/>
              </a:spcBef>
              <a:spcAft>
                <a:spcPts val="0"/>
              </a:spcAft>
              <a:buNone/>
            </a:pPr>
            <a:r>
              <a:rPr lang="en-US" sz="1050" dirty="0"/>
              <a:t>Alert email and log when, on protected files and folders, &gt; 5</a:t>
            </a:r>
          </a:p>
          <a:p>
            <a:pPr marL="0" lvl="0" indent="0" algn="l" rtl="0">
              <a:spcBef>
                <a:spcPts val="0"/>
              </a:spcBef>
              <a:spcAft>
                <a:spcPts val="0"/>
              </a:spcAft>
              <a:buNone/>
            </a:pPr>
            <a:r>
              <a:rPr lang="en-US" sz="1050" dirty="0"/>
              <a:t>Error (401) responses occur at any time OR any OK (200)</a:t>
            </a:r>
          </a:p>
          <a:p>
            <a:pPr marL="0" lvl="0" indent="0" algn="l" rtl="0">
              <a:spcBef>
                <a:spcPts val="0"/>
              </a:spcBef>
              <a:spcAft>
                <a:spcPts val="0"/>
              </a:spcAft>
              <a:buNone/>
            </a:pPr>
            <a:r>
              <a:rPr lang="en-US" sz="1050" dirty="0"/>
              <a:t>responses occur from non-trusted IPs </a:t>
            </a:r>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900" dirty="0"/>
              <a:t>What configuration can be set on the host to block brute force attacks?</a:t>
            </a:r>
            <a:endParaRPr sz="900" dirty="0"/>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A strong password policy is an essential mitigation strategy, one that can’t be penetrated by a brute force attack. </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Locking out the user after multiple failed logins will also prove to be an effective mitigation strategy.</a:t>
            </a:r>
          </a:p>
          <a:p>
            <a:pPr marL="0" lvl="0" indent="0" algn="l" rtl="0">
              <a:spcBef>
                <a:spcPts val="0"/>
              </a:spcBef>
              <a:spcAft>
                <a:spcPts val="0"/>
              </a:spcAft>
              <a:buNone/>
            </a:pPr>
            <a:r>
              <a:rPr lang="en-US" sz="900" dirty="0"/>
              <a:t>Multi layered login, send a success (200) response for a failed</a:t>
            </a:r>
          </a:p>
          <a:p>
            <a:pPr marL="0" lvl="0" indent="0" algn="l" rtl="0">
              <a:spcBef>
                <a:spcPts val="0"/>
              </a:spcBef>
              <a:spcAft>
                <a:spcPts val="0"/>
              </a:spcAft>
              <a:buNone/>
            </a:pPr>
            <a:r>
              <a:rPr lang="en-US" sz="900" dirty="0"/>
              <a:t>password and forward the user to try again on a second login</a:t>
            </a:r>
          </a:p>
          <a:p>
            <a:pPr marL="0" lvl="0" indent="0" algn="l" rtl="0">
              <a:spcBef>
                <a:spcPts val="0"/>
              </a:spcBef>
              <a:spcAft>
                <a:spcPts val="0"/>
              </a:spcAft>
              <a:buNone/>
            </a:pPr>
            <a:r>
              <a:rPr lang="en-US" sz="900" dirty="0"/>
              <a:t>page.</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Security questions and CAPTCHA will ensure that the user is human and not a system attack.</a:t>
            </a:r>
          </a:p>
          <a:p>
            <a:pPr marL="0" lvl="0" indent="0" algn="l" rtl="0">
              <a:spcBef>
                <a:spcPts val="0"/>
              </a:spcBef>
              <a:spcAft>
                <a:spcPts val="0"/>
              </a:spcAft>
              <a:buNone/>
            </a:pPr>
            <a:endParaRPr lang="en-US" sz="9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US" dirty="0"/>
              <a:t>The following alarm can be set to detect future</a:t>
            </a:r>
          </a:p>
          <a:p>
            <a:pPr marL="0" lvl="0" indent="0" algn="l" rtl="0">
              <a:spcBef>
                <a:spcPts val="0"/>
              </a:spcBef>
              <a:spcAft>
                <a:spcPts val="0"/>
              </a:spcAft>
              <a:buNone/>
            </a:pPr>
            <a:r>
              <a:rPr lang="en-US" dirty="0"/>
              <a:t>unauthorized access to this directory::</a:t>
            </a:r>
          </a:p>
          <a:p>
            <a:pPr marL="0" lvl="0" indent="0" algn="l" rtl="0">
              <a:spcBef>
                <a:spcPts val="0"/>
              </a:spcBef>
              <a:spcAft>
                <a:spcPts val="0"/>
              </a:spcAft>
              <a:buNone/>
            </a:pPr>
            <a:r>
              <a:rPr lang="en-US" dirty="0"/>
              <a:t>Search criteria:</a:t>
            </a:r>
          </a:p>
          <a:p>
            <a:pPr marL="0" lvl="0" indent="0" algn="l" rtl="0">
              <a:spcBef>
                <a:spcPts val="0"/>
              </a:spcBef>
              <a:spcAft>
                <a:spcPts val="0"/>
              </a:spcAft>
              <a:buNone/>
            </a:pPr>
            <a:r>
              <a:rPr lang="en-US" dirty="0" err="1"/>
              <a:t>http.request.method</a:t>
            </a:r>
            <a:r>
              <a:rPr lang="en-US" dirty="0"/>
              <a:t> : * and </a:t>
            </a:r>
            <a:r>
              <a:rPr lang="en-US" dirty="0" err="1"/>
              <a:t>url.path</a:t>
            </a:r>
            <a:r>
              <a:rPr lang="en-US" dirty="0"/>
              <a:t>: *</a:t>
            </a:r>
            <a:r>
              <a:rPr lang="en-US" dirty="0" err="1"/>
              <a:t>webdav</a:t>
            </a:r>
            <a:r>
              <a:rPr lang="en-US" dirty="0"/>
              <a:t>* and</a:t>
            </a:r>
          </a:p>
          <a:p>
            <a:pPr marL="0" lvl="0" indent="0" algn="l" rtl="0">
              <a:spcBef>
                <a:spcPts val="0"/>
              </a:spcBef>
              <a:spcAft>
                <a:spcPts val="0"/>
              </a:spcAft>
              <a:buNone/>
            </a:pPr>
            <a:r>
              <a:rPr lang="en-US" dirty="0" err="1"/>
              <a:t>source.ip</a:t>
            </a:r>
            <a:r>
              <a:rPr lang="en-US" dirty="0"/>
              <a:t>: (not 192.168.1.150 or 192.168.1.1)</a:t>
            </a:r>
          </a:p>
          <a:p>
            <a:pPr marL="0" lvl="0" indent="0" algn="l" rtl="0">
              <a:spcBef>
                <a:spcPts val="0"/>
              </a:spcBef>
              <a:spcAft>
                <a:spcPts val="0"/>
              </a:spcAft>
              <a:buNone/>
            </a:pPr>
            <a:r>
              <a:rPr lang="en-US" dirty="0"/>
              <a:t>Report criteria:</a:t>
            </a:r>
          </a:p>
          <a:p>
            <a:pPr marL="0" lvl="0" indent="0" algn="l" rtl="0">
              <a:spcBef>
                <a:spcPts val="0"/>
              </a:spcBef>
              <a:spcAft>
                <a:spcPts val="0"/>
              </a:spcAft>
              <a:buNone/>
            </a:pPr>
            <a:r>
              <a:rPr lang="en-US" dirty="0"/>
              <a:t>Number of times the directory is requested from</a:t>
            </a:r>
          </a:p>
          <a:p>
            <a:pPr marL="0" lvl="0" indent="0" algn="l" rtl="0">
              <a:spcBef>
                <a:spcPts val="0"/>
              </a:spcBef>
              <a:spcAft>
                <a:spcPts val="0"/>
              </a:spcAft>
              <a:buNone/>
            </a:pPr>
            <a:r>
              <a:rPr lang="en-US" dirty="0"/>
              <a:t>non-trusted IPs.</a:t>
            </a:r>
          </a:p>
          <a:p>
            <a:pPr marL="0" lvl="0" indent="0" algn="l" rtl="0">
              <a:spcBef>
                <a:spcPts val="0"/>
              </a:spcBef>
              <a:spcAft>
                <a:spcPts val="0"/>
              </a:spcAft>
              <a:buNone/>
            </a:pPr>
            <a:r>
              <a:rPr lang="en-US" dirty="0"/>
              <a:t>Alarm criteria/threshold:</a:t>
            </a:r>
          </a:p>
          <a:p>
            <a:pPr marL="0" lvl="0" indent="0" algn="l" rtl="0">
              <a:spcBef>
                <a:spcPts val="0"/>
              </a:spcBef>
              <a:spcAft>
                <a:spcPts val="0"/>
              </a:spcAft>
              <a:buNone/>
            </a:pPr>
            <a:r>
              <a:rPr lang="en-US" dirty="0"/>
              <a:t>Alert email and log when requests are made, on protected</a:t>
            </a:r>
          </a:p>
          <a:p>
            <a:pPr marL="0" lvl="0" indent="0" algn="l" rtl="0">
              <a:spcBef>
                <a:spcPts val="0"/>
              </a:spcBef>
              <a:spcAft>
                <a:spcPts val="0"/>
              </a:spcAft>
              <a:buNone/>
            </a:pPr>
            <a:r>
              <a:rPr lang="en-US" dirty="0"/>
              <a:t>files and folders, from non-trusted IPs </a:t>
            </a:r>
          </a:p>
          <a:p>
            <a:pPr marL="0" lvl="0" indent="0" algn="l" rtl="0">
              <a:spcBef>
                <a:spcPts val="0"/>
              </a:spcBef>
              <a:spcAft>
                <a:spcPts val="0"/>
              </a:spcAft>
              <a:buNone/>
            </a:pPr>
            <a:endParaRPr sz="1400"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050" dirty="0"/>
              <a:t>What configuration can be set on the host to control access?</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r>
              <a:rPr lang="en-US" sz="1050" dirty="0"/>
              <a:t>&gt; nano /</a:t>
            </a:r>
            <a:r>
              <a:rPr lang="en-US" sz="1050" dirty="0" err="1"/>
              <a:t>etc</a:t>
            </a:r>
            <a:r>
              <a:rPr lang="en-US" sz="1050" dirty="0"/>
              <a:t>/httpd/conf/</a:t>
            </a:r>
            <a:r>
              <a:rPr lang="en-US" sz="1050" dirty="0" err="1"/>
              <a:t>httpd.conf</a:t>
            </a:r>
            <a:endParaRPr lang="en-US" sz="1050" dirty="0"/>
          </a:p>
          <a:p>
            <a:pPr marL="0" lvl="0" indent="0" algn="l" rtl="0">
              <a:spcBef>
                <a:spcPts val="0"/>
              </a:spcBef>
              <a:spcAft>
                <a:spcPts val="0"/>
              </a:spcAft>
              <a:buNone/>
            </a:pPr>
            <a:r>
              <a:rPr lang="en-US" sz="1050" dirty="0"/>
              <a:t>Navigate to the following directory:</a:t>
            </a:r>
          </a:p>
          <a:p>
            <a:pPr marL="0" lvl="0" indent="0" algn="l" rtl="0">
              <a:spcBef>
                <a:spcPts val="0"/>
              </a:spcBef>
              <a:spcAft>
                <a:spcPts val="0"/>
              </a:spcAft>
              <a:buNone/>
            </a:pPr>
            <a:r>
              <a:rPr lang="en-US" sz="1050" dirty="0"/>
              <a:t>&lt;Directory /var/www/</a:t>
            </a:r>
            <a:r>
              <a:rPr lang="en-US" sz="1050" dirty="0" err="1"/>
              <a:t>webdav</a:t>
            </a:r>
            <a:r>
              <a:rPr lang="en-US" sz="1050" dirty="0"/>
              <a:t>/&gt;</a:t>
            </a:r>
          </a:p>
          <a:p>
            <a:pPr marL="0" lvl="0" indent="0" algn="l" rtl="0">
              <a:spcBef>
                <a:spcPts val="0"/>
              </a:spcBef>
              <a:spcAft>
                <a:spcPts val="0"/>
              </a:spcAft>
              <a:buNone/>
            </a:pPr>
            <a:r>
              <a:rPr lang="en-US" sz="1050" dirty="0"/>
              <a:t>Order </a:t>
            </a:r>
            <a:r>
              <a:rPr lang="en-US" sz="1050" dirty="0" err="1"/>
              <a:t>allow,deny</a:t>
            </a:r>
            <a:endParaRPr lang="en-US" sz="1050" dirty="0"/>
          </a:p>
          <a:p>
            <a:pPr marL="0" lvl="0" indent="0" algn="l" rtl="0">
              <a:spcBef>
                <a:spcPts val="0"/>
              </a:spcBef>
              <a:spcAft>
                <a:spcPts val="0"/>
              </a:spcAft>
              <a:buNone/>
            </a:pPr>
            <a:r>
              <a:rPr lang="en-US" sz="1050" dirty="0"/>
              <a:t>Allow from 192.168.1.1</a:t>
            </a:r>
          </a:p>
          <a:p>
            <a:pPr marL="0" lvl="0" indent="0" algn="l" rtl="0">
              <a:spcBef>
                <a:spcPts val="0"/>
              </a:spcBef>
              <a:spcAft>
                <a:spcPts val="0"/>
              </a:spcAft>
              <a:buNone/>
            </a:pPr>
            <a:r>
              <a:rPr lang="en-US" sz="1050" dirty="0"/>
              <a:t>Allow from 192.168.1.105</a:t>
            </a:r>
          </a:p>
          <a:p>
            <a:pPr marL="0" lvl="0" indent="0" algn="l" rtl="0">
              <a:spcBef>
                <a:spcPts val="0"/>
              </a:spcBef>
              <a:spcAft>
                <a:spcPts val="0"/>
              </a:spcAft>
              <a:buNone/>
            </a:pPr>
            <a:r>
              <a:rPr lang="en-US" sz="1050" dirty="0"/>
              <a:t>Allow from 127</a:t>
            </a:r>
          </a:p>
          <a:p>
            <a:pPr marL="0" lvl="0" indent="0" algn="l" rtl="0">
              <a:spcBef>
                <a:spcPts val="0"/>
              </a:spcBef>
              <a:spcAft>
                <a:spcPts val="0"/>
              </a:spcAft>
              <a:buNone/>
            </a:pPr>
            <a:r>
              <a:rPr lang="en-US" sz="1050" dirty="0"/>
              <a:t>Deny from all</a:t>
            </a:r>
          </a:p>
          <a:p>
            <a:pPr marL="0" lvl="0" indent="0" algn="l" rtl="0">
              <a:spcBef>
                <a:spcPts val="0"/>
              </a:spcBef>
              <a:spcAft>
                <a:spcPts val="0"/>
              </a:spcAft>
              <a:buNone/>
            </a:pPr>
            <a:r>
              <a:rPr lang="en-US" sz="1050" dirty="0"/>
              <a:t>&lt;/Directory&gt;</a:t>
            </a:r>
            <a:endParaRPr sz="1050" dirty="0"/>
          </a:p>
          <a:p>
            <a:pPr marL="0" lvl="0" indent="0" algn="l" rtl="0">
              <a:spcBef>
                <a:spcPts val="0"/>
              </a:spcBef>
              <a:spcAft>
                <a:spcPts val="0"/>
              </a:spcAft>
              <a:buNone/>
            </a:pPr>
            <a:endParaRPr sz="1050" dirty="0"/>
          </a:p>
          <a:p>
            <a:pPr marL="0" lvl="0" indent="0" algn="l" rtl="0">
              <a:spcBef>
                <a:spcPts val="0"/>
              </a:spcBef>
              <a:spcAft>
                <a:spcPts val="0"/>
              </a:spcAft>
              <a:buNone/>
            </a:pPr>
            <a:endParaRPr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None/>
            </a:pPr>
            <a:r>
              <a:rPr lang="en-US" sz="1000" dirty="0"/>
              <a:t>The following alarm can be set to detect future</a:t>
            </a:r>
          </a:p>
          <a:p>
            <a:pPr marL="0" lvl="0" indent="0" algn="l" rtl="0">
              <a:spcBef>
                <a:spcPts val="0"/>
              </a:spcBef>
              <a:spcAft>
                <a:spcPts val="0"/>
              </a:spcAft>
              <a:buNone/>
            </a:pPr>
            <a:r>
              <a:rPr lang="en-US" sz="1000" dirty="0"/>
              <a:t>unauthorized file uploads:</a:t>
            </a:r>
          </a:p>
          <a:p>
            <a:pPr marL="0" lvl="0" indent="0" algn="l" rtl="0">
              <a:spcBef>
                <a:spcPts val="0"/>
              </a:spcBef>
              <a:spcAft>
                <a:spcPts val="0"/>
              </a:spcAft>
              <a:buNone/>
            </a:pPr>
            <a:r>
              <a:rPr lang="en-US" sz="1000" dirty="0"/>
              <a:t>Search criteria:</a:t>
            </a:r>
          </a:p>
          <a:p>
            <a:pPr marL="0" lvl="0" indent="0" algn="l" rtl="0">
              <a:spcBef>
                <a:spcPts val="0"/>
              </a:spcBef>
              <a:spcAft>
                <a:spcPts val="0"/>
              </a:spcAft>
              <a:buNone/>
            </a:pPr>
            <a:r>
              <a:rPr lang="en-US" sz="1000" dirty="0" err="1"/>
              <a:t>http.request.method</a:t>
            </a:r>
            <a:r>
              <a:rPr lang="en-US" sz="1000" dirty="0"/>
              <a:t> : “put” and </a:t>
            </a:r>
            <a:r>
              <a:rPr lang="en-US" sz="1000" dirty="0" err="1"/>
              <a:t>url.path</a:t>
            </a:r>
            <a:r>
              <a:rPr lang="en-US" sz="1000" dirty="0"/>
              <a:t>: *</a:t>
            </a:r>
            <a:r>
              <a:rPr lang="en-US" sz="1000" dirty="0" err="1"/>
              <a:t>webdav</a:t>
            </a:r>
            <a:r>
              <a:rPr lang="en-US" sz="1000" dirty="0"/>
              <a:t>* and</a:t>
            </a:r>
          </a:p>
          <a:p>
            <a:pPr marL="0" lvl="0" indent="0" algn="l" rtl="0">
              <a:spcBef>
                <a:spcPts val="0"/>
              </a:spcBef>
              <a:spcAft>
                <a:spcPts val="0"/>
              </a:spcAft>
              <a:buNone/>
            </a:pPr>
            <a:r>
              <a:rPr lang="en-US" sz="1000" dirty="0" err="1"/>
              <a:t>source.ip</a:t>
            </a:r>
            <a:r>
              <a:rPr lang="en-US" sz="1000" dirty="0"/>
              <a:t>: (not 192.168.1.1 or 192.168.1.105)</a:t>
            </a:r>
          </a:p>
          <a:p>
            <a:pPr marL="0" lvl="0" indent="0" algn="l" rtl="0">
              <a:spcBef>
                <a:spcPts val="0"/>
              </a:spcBef>
              <a:spcAft>
                <a:spcPts val="0"/>
              </a:spcAft>
              <a:buNone/>
            </a:pPr>
            <a:r>
              <a:rPr lang="en-US" sz="1000" dirty="0"/>
              <a:t>NOTE: Also Reverse Shell Signature for Consideration of</a:t>
            </a:r>
          </a:p>
          <a:p>
            <a:pPr marL="0" lvl="0" indent="0" algn="l" rtl="0">
              <a:spcBef>
                <a:spcPts val="0"/>
              </a:spcBef>
              <a:spcAft>
                <a:spcPts val="0"/>
              </a:spcAft>
              <a:buNone/>
            </a:pPr>
            <a:r>
              <a:rPr lang="en-US" sz="1000" dirty="0"/>
              <a:t>Reverse Shell Detection:</a:t>
            </a:r>
          </a:p>
          <a:p>
            <a:pPr marL="0" lvl="0" indent="0" algn="l" rtl="0">
              <a:spcBef>
                <a:spcPts val="0"/>
              </a:spcBef>
              <a:spcAft>
                <a:spcPts val="0"/>
              </a:spcAft>
              <a:buNone/>
            </a:pPr>
            <a:r>
              <a:rPr lang="en-US" sz="1000" dirty="0" err="1"/>
              <a:t>source.ip</a:t>
            </a:r>
            <a:r>
              <a:rPr lang="en-US" sz="1000" dirty="0"/>
              <a:t>: 192.168.1.105 and </a:t>
            </a:r>
            <a:r>
              <a:rPr lang="en-US" sz="1000" dirty="0" err="1"/>
              <a:t>destination.ip</a:t>
            </a:r>
            <a:r>
              <a:rPr lang="en-US" sz="1000" dirty="0"/>
              <a:t>: (not 192.168.1.1</a:t>
            </a:r>
          </a:p>
          <a:p>
            <a:pPr marL="0" lvl="0" indent="0" algn="l" rtl="0">
              <a:spcBef>
                <a:spcPts val="0"/>
              </a:spcBef>
              <a:spcAft>
                <a:spcPts val="0"/>
              </a:spcAft>
              <a:buNone/>
            </a:pPr>
            <a:r>
              <a:rPr lang="en-US" sz="1000" dirty="0"/>
              <a:t>or 192.168.1.105) and </a:t>
            </a:r>
            <a:r>
              <a:rPr lang="en-US" sz="1000" dirty="0" err="1"/>
              <a:t>destination.port</a:t>
            </a:r>
            <a:r>
              <a:rPr lang="en-US" sz="1000" dirty="0"/>
              <a:t> &gt; 0 and</a:t>
            </a:r>
          </a:p>
          <a:p>
            <a:pPr marL="0" lvl="0" indent="0" algn="l" rtl="0">
              <a:spcBef>
                <a:spcPts val="0"/>
              </a:spcBef>
              <a:spcAft>
                <a:spcPts val="0"/>
              </a:spcAft>
              <a:buNone/>
            </a:pPr>
            <a:r>
              <a:rPr lang="en-US" sz="1000" dirty="0" err="1"/>
              <a:t>network.protocol</a:t>
            </a:r>
            <a:r>
              <a:rPr lang="en-US" sz="1000" dirty="0"/>
              <a:t>: (not *) and </a:t>
            </a:r>
            <a:r>
              <a:rPr lang="en-US" sz="1000" dirty="0" err="1"/>
              <a:t>http.response.body.bytes</a:t>
            </a:r>
            <a:r>
              <a:rPr lang="en-US" sz="1000" dirty="0"/>
              <a:t>: (not</a:t>
            </a:r>
          </a:p>
          <a:p>
            <a:pPr marL="0" lvl="0" indent="0" algn="l" rtl="0">
              <a:spcBef>
                <a:spcPts val="0"/>
              </a:spcBef>
              <a:spcAft>
                <a:spcPts val="0"/>
              </a:spcAft>
              <a:buNone/>
            </a:pPr>
            <a:r>
              <a:rPr lang="en-US" sz="1000" dirty="0"/>
              <a:t>*) and </a:t>
            </a:r>
            <a:r>
              <a:rPr lang="en-US" sz="1000" dirty="0" err="1"/>
              <a:t>source.port</a:t>
            </a:r>
            <a:r>
              <a:rPr lang="en-US" sz="1000" dirty="0"/>
              <a:t>: (not 80 or 22)</a:t>
            </a:r>
          </a:p>
          <a:p>
            <a:pPr marL="0" lvl="0" indent="0" algn="l" rtl="0">
              <a:spcBef>
                <a:spcPts val="0"/>
              </a:spcBef>
              <a:spcAft>
                <a:spcPts val="0"/>
              </a:spcAft>
              <a:buNone/>
            </a:pPr>
            <a:r>
              <a:rPr lang="en-US" sz="1000" dirty="0"/>
              <a:t>Report criteria:</a:t>
            </a:r>
          </a:p>
          <a:p>
            <a:pPr marL="0" lvl="0" indent="0" algn="l" rtl="0">
              <a:spcBef>
                <a:spcPts val="0"/>
              </a:spcBef>
              <a:spcAft>
                <a:spcPts val="0"/>
              </a:spcAft>
              <a:buNone/>
            </a:pPr>
            <a:r>
              <a:rPr lang="en-US" sz="1000" dirty="0"/>
              <a:t>Count directory “put” method from non-trusted IPs.</a:t>
            </a:r>
          </a:p>
          <a:p>
            <a:pPr marL="0" lvl="0" indent="0" algn="l" rtl="0">
              <a:spcBef>
                <a:spcPts val="0"/>
              </a:spcBef>
              <a:spcAft>
                <a:spcPts val="0"/>
              </a:spcAft>
              <a:buNone/>
            </a:pPr>
            <a:r>
              <a:rPr lang="en-US" sz="1000" dirty="0"/>
              <a:t>Alarm criteria/threshold:</a:t>
            </a:r>
          </a:p>
          <a:p>
            <a:pPr marL="0" lvl="0" indent="0" algn="l" rtl="0">
              <a:spcBef>
                <a:spcPts val="0"/>
              </a:spcBef>
              <a:spcAft>
                <a:spcPts val="0"/>
              </a:spcAft>
              <a:buNone/>
            </a:pPr>
            <a:r>
              <a:rPr lang="en-US" sz="1000" dirty="0"/>
              <a:t>Alert email and log when “put” request methods are made,</a:t>
            </a:r>
          </a:p>
          <a:p>
            <a:pPr marL="0" lvl="0" indent="0" algn="l" rtl="0">
              <a:spcBef>
                <a:spcPts val="0"/>
              </a:spcBef>
              <a:spcAft>
                <a:spcPts val="0"/>
              </a:spcAft>
              <a:buNone/>
            </a:pPr>
            <a:r>
              <a:rPr lang="en-US" sz="1000" dirty="0"/>
              <a:t>on protected folders, from non-trusted IPs</a:t>
            </a:r>
            <a:endParaRPr sz="10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What configuration can be set on the host to block file uploads?</a:t>
            </a:r>
            <a:endParaRPr sz="1400"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None/>
            </a:pPr>
            <a:r>
              <a:rPr lang="en-US" sz="1100" dirty="0"/>
              <a:t>&lt;Directory /var/www/</a:t>
            </a:r>
            <a:r>
              <a:rPr lang="en-US" sz="1100" dirty="0" err="1"/>
              <a:t>webdav</a:t>
            </a:r>
            <a:r>
              <a:rPr lang="en-US" sz="1100" dirty="0"/>
              <a:t>/&gt;</a:t>
            </a:r>
          </a:p>
          <a:p>
            <a:pPr marL="0" lvl="0" indent="0" algn="l" rtl="0">
              <a:spcBef>
                <a:spcPts val="0"/>
              </a:spcBef>
              <a:spcAft>
                <a:spcPts val="0"/>
              </a:spcAft>
              <a:buNone/>
            </a:pPr>
            <a:r>
              <a:rPr lang="en-US" sz="1100" dirty="0"/>
              <a:t>Order </a:t>
            </a:r>
            <a:r>
              <a:rPr lang="en-US" sz="1100" dirty="0" err="1"/>
              <a:t>allow,deny</a:t>
            </a:r>
            <a:endParaRPr lang="en-US" sz="1100" dirty="0"/>
          </a:p>
          <a:p>
            <a:pPr marL="0" lvl="0" indent="0" algn="l" rtl="0">
              <a:spcBef>
                <a:spcPts val="0"/>
              </a:spcBef>
              <a:spcAft>
                <a:spcPts val="0"/>
              </a:spcAft>
              <a:buNone/>
            </a:pPr>
            <a:r>
              <a:rPr lang="en-US" sz="1100" dirty="0"/>
              <a:t>Allow from 192.168.1.1</a:t>
            </a:r>
          </a:p>
          <a:p>
            <a:pPr marL="0" lvl="0" indent="0" algn="l" rtl="0">
              <a:spcBef>
                <a:spcPts val="0"/>
              </a:spcBef>
              <a:spcAft>
                <a:spcPts val="0"/>
              </a:spcAft>
              <a:buNone/>
            </a:pPr>
            <a:r>
              <a:rPr lang="en-US" sz="1100" dirty="0"/>
              <a:t>Allow from 192.168.1.105</a:t>
            </a:r>
          </a:p>
          <a:p>
            <a:pPr marL="0" lvl="0" indent="0" algn="l" rtl="0">
              <a:spcBef>
                <a:spcPts val="0"/>
              </a:spcBef>
              <a:spcAft>
                <a:spcPts val="0"/>
              </a:spcAft>
              <a:buNone/>
            </a:pPr>
            <a:r>
              <a:rPr lang="en-US" sz="1100" dirty="0"/>
              <a:t>Allow from 127</a:t>
            </a:r>
          </a:p>
          <a:p>
            <a:pPr marL="0" lvl="0" indent="0" algn="l" rtl="0">
              <a:spcBef>
                <a:spcPts val="0"/>
              </a:spcBef>
              <a:spcAft>
                <a:spcPts val="0"/>
              </a:spcAft>
              <a:buNone/>
            </a:pPr>
            <a:r>
              <a:rPr lang="en-US" sz="1100" dirty="0"/>
              <a:t>Deny from all</a:t>
            </a:r>
          </a:p>
          <a:p>
            <a:pPr marL="0" lvl="0" indent="0" algn="l" rtl="0">
              <a:spcBef>
                <a:spcPts val="0"/>
              </a:spcBef>
              <a:spcAft>
                <a:spcPts val="0"/>
              </a:spcAft>
              <a:buNone/>
            </a:pPr>
            <a:r>
              <a:rPr lang="en-US" sz="1100" dirty="0"/>
              <a:t>&lt;</a:t>
            </a:r>
            <a:r>
              <a:rPr lang="en-US" sz="1100" dirty="0" err="1"/>
              <a:t>LimitExcept</a:t>
            </a:r>
            <a:r>
              <a:rPr lang="en-US" sz="1100" dirty="0"/>
              <a:t> GET POST HEAD&gt;deny from all</a:t>
            </a:r>
          </a:p>
          <a:p>
            <a:pPr marL="0" lvl="0" indent="0" algn="l" rtl="0">
              <a:spcBef>
                <a:spcPts val="0"/>
              </a:spcBef>
              <a:spcAft>
                <a:spcPts val="0"/>
              </a:spcAft>
              <a:buNone/>
            </a:pPr>
            <a:r>
              <a:rPr lang="en-US" sz="1100" dirty="0"/>
              <a:t>&lt;/</a:t>
            </a:r>
            <a:r>
              <a:rPr lang="en-US" sz="1100" dirty="0" err="1"/>
              <a:t>LimitExcept</a:t>
            </a:r>
            <a:r>
              <a:rPr lang="en-US" sz="1100" dirty="0"/>
              <a:t>&gt;</a:t>
            </a:r>
          </a:p>
          <a:p>
            <a:pPr marL="0" lvl="0" indent="0" algn="l" rtl="0">
              <a:spcBef>
                <a:spcPts val="0"/>
              </a:spcBef>
              <a:spcAft>
                <a:spcPts val="0"/>
              </a:spcAft>
              <a:buNone/>
            </a:pPr>
            <a:r>
              <a:rPr lang="en-US" sz="1100" dirty="0"/>
              <a:t>&lt;/Directory&gt;</a:t>
            </a:r>
            <a:endParaRPr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a:t>
            </a:r>
            <a:endParaRPr dirty="0"/>
          </a:p>
          <a:p>
            <a:pPr marL="0" lvl="0" indent="0" algn="l" rtl="0">
              <a:spcBef>
                <a:spcPts val="0"/>
              </a:spcBef>
              <a:spcAft>
                <a:spcPts val="0"/>
              </a:spcAft>
              <a:buClr>
                <a:schemeClr val="dk1"/>
              </a:buClr>
              <a:buSzPts val="1100"/>
              <a:buFont typeface="Arial"/>
              <a:buNone/>
            </a:pPr>
            <a:r>
              <a:rPr lang="en" dirty="0"/>
              <a:t>Netmask:</a:t>
            </a:r>
            <a:endParaRPr dirty="0"/>
          </a:p>
          <a:p>
            <a:pPr marL="0" lvl="0" indent="0" algn="l" rtl="0">
              <a:spcBef>
                <a:spcPts val="0"/>
              </a:spcBef>
              <a:spcAft>
                <a:spcPts val="0"/>
              </a:spcAft>
              <a:buClr>
                <a:schemeClr val="dk1"/>
              </a:buClr>
              <a:buSzPts val="1100"/>
              <a:buFont typeface="Arial"/>
              <a:buNone/>
            </a:pPr>
            <a:r>
              <a:rPr lang="en" dirty="0"/>
              <a:t>Gateway:</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a:t>
            </a:r>
            <a:endParaRPr dirty="0"/>
          </a:p>
          <a:p>
            <a:pPr marL="0" lvl="0" indent="0" algn="l" rtl="0">
              <a:spcBef>
                <a:spcPts val="0"/>
              </a:spcBef>
              <a:spcAft>
                <a:spcPts val="0"/>
              </a:spcAft>
              <a:buClr>
                <a:schemeClr val="dk1"/>
              </a:buClr>
              <a:buSzPts val="1100"/>
              <a:buFont typeface="Arial"/>
              <a:buNone/>
            </a:pPr>
            <a:r>
              <a:rPr lang="en" dirty="0"/>
              <a:t>OS:</a:t>
            </a:r>
            <a:endParaRPr dirty="0"/>
          </a:p>
          <a:p>
            <a:pPr marL="0" lvl="0" indent="0" algn="l" rtl="0">
              <a:spcBef>
                <a:spcPts val="0"/>
              </a:spcBef>
              <a:spcAft>
                <a:spcPts val="0"/>
              </a:spcAft>
              <a:buClr>
                <a:schemeClr val="dk1"/>
              </a:buClr>
              <a:buSzPts val="1100"/>
              <a:buFont typeface="Arial"/>
              <a:buNone/>
            </a:pPr>
            <a:r>
              <a:rPr lang="en" dirty="0"/>
              <a:t>Hostname: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3" name="Picture 2" descr="A close-up of a paper&#10;&#10;Description automatically generated with low confidence">
            <a:extLst>
              <a:ext uri="{FF2B5EF4-FFF2-40B4-BE49-F238E27FC236}">
                <a16:creationId xmlns:a16="http://schemas.microsoft.com/office/drawing/2014/main" id="{538553F2-F6D8-4764-A37B-D45BD5BBA758}"/>
              </a:ext>
            </a:extLst>
          </p:cNvPr>
          <p:cNvPicPr>
            <a:picLocks noChangeAspect="1"/>
          </p:cNvPicPr>
          <p:nvPr/>
        </p:nvPicPr>
        <p:blipFill>
          <a:blip r:embed="rId3"/>
          <a:stretch>
            <a:fillRect/>
          </a:stretch>
        </p:blipFill>
        <p:spPr>
          <a:xfrm>
            <a:off x="6874494" y="833483"/>
            <a:ext cx="2038635" cy="3972479"/>
          </a:xfrm>
          <a:prstGeom prst="rect">
            <a:avLst/>
          </a:prstGeom>
        </p:spPr>
      </p:pic>
      <p:sp>
        <p:nvSpPr>
          <p:cNvPr id="6" name="Text Placeholder 5">
            <a:extLst>
              <a:ext uri="{FF2B5EF4-FFF2-40B4-BE49-F238E27FC236}">
                <a16:creationId xmlns:a16="http://schemas.microsoft.com/office/drawing/2014/main" id="{A413FC39-6B90-412D-AF91-14210B3683D7}"/>
              </a:ext>
            </a:extLst>
          </p:cNvPr>
          <p:cNvSpPr>
            <a:spLocks noGrp="1"/>
          </p:cNvSpPr>
          <p:nvPr>
            <p:ph type="body" idx="2"/>
          </p:nvPr>
        </p:nvSpPr>
        <p:spPr/>
        <p:txBody>
          <a:bodyPr/>
          <a:lstStyle/>
          <a:p>
            <a:endParaRPr lang="en-CA" dirty="0"/>
          </a:p>
        </p:txBody>
      </p:sp>
      <p:pic>
        <p:nvPicPr>
          <p:cNvPr id="8" name="Picture 7">
            <a:extLst>
              <a:ext uri="{FF2B5EF4-FFF2-40B4-BE49-F238E27FC236}">
                <a16:creationId xmlns:a16="http://schemas.microsoft.com/office/drawing/2014/main" id="{E7A66C05-E412-44E8-A923-337EDBF7FF3C}"/>
              </a:ext>
            </a:extLst>
          </p:cNvPr>
          <p:cNvPicPr>
            <a:picLocks noChangeAspect="1"/>
          </p:cNvPicPr>
          <p:nvPr/>
        </p:nvPicPr>
        <p:blipFill>
          <a:blip r:embed="rId4"/>
          <a:stretch>
            <a:fillRect/>
          </a:stretch>
        </p:blipFill>
        <p:spPr>
          <a:xfrm>
            <a:off x="498757" y="945765"/>
            <a:ext cx="6333008" cy="386019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3154870274"/>
              </p:ext>
            </p:extLst>
          </p:nvPr>
        </p:nvGraphicFramePr>
        <p:xfrm>
          <a:off x="419800" y="1198750"/>
          <a:ext cx="8346600" cy="3796658"/>
        </p:xfrm>
        <a:graphic>
          <a:graphicData uri="http://schemas.openxmlformats.org/drawingml/2006/table">
            <a:tbl>
              <a:tblPr>
                <a:noFill/>
                <a:tableStyleId>{1F7AE7A0-A7F9-4784-B7AC-E17EDBB44504}</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501863">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2800" dirty="0">
                          <a:latin typeface="Roboto"/>
                          <a:ea typeface="Roboto"/>
                          <a:cs typeface="Roboto"/>
                          <a:sym typeface="Roboto"/>
                        </a:rPr>
                        <a:t>CAPSTONE</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2800" dirty="0">
                          <a:latin typeface="Roboto"/>
                          <a:ea typeface="Roboto"/>
                          <a:cs typeface="Roboto"/>
                          <a:sym typeface="Roboto"/>
                        </a:rPr>
                        <a:t>192.168.1.105</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US" sz="2800" dirty="0">
                          <a:latin typeface="Roboto"/>
                          <a:ea typeface="Roboto"/>
                          <a:cs typeface="Roboto"/>
                          <a:sym typeface="Roboto"/>
                        </a:rPr>
                        <a:t>WEB Server</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4000" dirty="0">
                          <a:latin typeface="Roboto"/>
                          <a:ea typeface="Roboto"/>
                          <a:cs typeface="Roboto"/>
                          <a:sym typeface="Roboto"/>
                        </a:rPr>
                        <a:t>ELK</a:t>
                      </a:r>
                      <a:endParaRPr sz="40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2800" dirty="0">
                          <a:latin typeface="Roboto"/>
                          <a:ea typeface="Roboto"/>
                          <a:cs typeface="Roboto"/>
                          <a:sym typeface="Roboto"/>
                        </a:rPr>
                        <a:t>192.168.1.100</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CA" sz="2400" dirty="0">
                          <a:latin typeface="Roboto"/>
                          <a:ea typeface="Roboto"/>
                          <a:cs typeface="Roboto"/>
                          <a:sym typeface="Roboto"/>
                        </a:rPr>
                        <a:t>SIEM System</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CA" sz="2000" dirty="0">
                          <a:latin typeface="Roboto"/>
                          <a:ea typeface="Roboto"/>
                          <a:cs typeface="Roboto"/>
                          <a:sym typeface="Roboto"/>
                        </a:rPr>
                        <a:t>ML-RefVm-684427</a:t>
                      </a:r>
                      <a:endParaRPr sz="20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CA" sz="2800" dirty="0">
                          <a:latin typeface="Roboto"/>
                          <a:ea typeface="Roboto"/>
                          <a:cs typeface="Roboto"/>
                          <a:sym typeface="Roboto"/>
                        </a:rPr>
                        <a:t>192.168.1.1</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2400" dirty="0">
                          <a:latin typeface="Roboto"/>
                          <a:ea typeface="Roboto"/>
                          <a:cs typeface="Roboto"/>
                          <a:sym typeface="Roboto"/>
                        </a:rPr>
                        <a:t>Default Gateway</a:t>
                      </a:r>
                      <a:endParaRPr sz="24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CA" sz="3200" dirty="0">
                          <a:latin typeface="Roboto"/>
                          <a:ea typeface="Roboto"/>
                          <a:cs typeface="Roboto"/>
                          <a:sym typeface="Roboto"/>
                        </a:rPr>
                        <a:t>Kali</a:t>
                      </a:r>
                      <a:endParaRPr sz="3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2800" dirty="0">
                          <a:latin typeface="Roboto"/>
                          <a:ea typeface="Roboto"/>
                          <a:cs typeface="Roboto"/>
                          <a:sym typeface="Roboto"/>
                        </a:rPr>
                        <a:t>192.168.1.90</a:t>
                      </a:r>
                      <a:endParaRPr sz="28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US" sz="2400" dirty="0">
                          <a:latin typeface="Roboto"/>
                          <a:ea typeface="Roboto"/>
                          <a:cs typeface="Roboto"/>
                          <a:sym typeface="Roboto"/>
                        </a:rPr>
                        <a:t>Attacking Virtual Machine</a:t>
                      </a:r>
                      <a:endParaRPr sz="24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3871767277"/>
              </p:ext>
            </p:extLst>
          </p:nvPr>
        </p:nvGraphicFramePr>
        <p:xfrm>
          <a:off x="390750" y="1094714"/>
          <a:ext cx="8362500" cy="3756540"/>
        </p:xfrm>
        <a:graphic>
          <a:graphicData uri="http://schemas.openxmlformats.org/drawingml/2006/table">
            <a:tbl>
              <a:tblPr>
                <a:noFill/>
                <a:tableStyleId>{1F7AE7A0-A7F9-4784-B7AC-E17EDBB44504}</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68931">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21704">
                <a:tc>
                  <a:txBody>
                    <a:bodyPr/>
                    <a:lstStyle/>
                    <a:p>
                      <a:pPr marL="0" lvl="0" indent="0" algn="l" rtl="0">
                        <a:spcBef>
                          <a:spcPts val="0"/>
                        </a:spcBef>
                        <a:spcAft>
                          <a:spcPts val="0"/>
                        </a:spcAft>
                        <a:buNone/>
                      </a:pPr>
                      <a:endParaRPr lang="en-US" sz="1200" i="1"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The directory listing is widely available on the Apache Web Server</a:t>
                      </a:r>
                    </a:p>
                    <a:p>
                      <a:pPr marL="0" lvl="0" indent="0" algn="l" rtl="0">
                        <a:spcBef>
                          <a:spcPts val="0"/>
                        </a:spcBef>
                        <a:spcAft>
                          <a:spcPts val="0"/>
                        </a:spcAft>
                        <a:buNone/>
                      </a:pP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Anyone can use the browser to navigate</a:t>
                      </a:r>
                    </a:p>
                    <a:p>
                      <a:pPr marL="0" lvl="0" indent="0" algn="l" rtl="0">
                        <a:spcBef>
                          <a:spcPts val="0"/>
                        </a:spcBef>
                        <a:spcAft>
                          <a:spcPts val="0"/>
                        </a:spcAft>
                        <a:buNone/>
                      </a:pPr>
                      <a:r>
                        <a:rPr lang="en-US" sz="1200" i="1" dirty="0">
                          <a:latin typeface="Roboto"/>
                          <a:ea typeface="Roboto"/>
                          <a:cs typeface="Roboto"/>
                          <a:sym typeface="Roboto"/>
                        </a:rPr>
                        <a:t>contents of directories on Capstone</a:t>
                      </a:r>
                    </a:p>
                    <a:p>
                      <a:pPr marL="0" lvl="0" indent="0" algn="l" rtl="0">
                        <a:spcBef>
                          <a:spcPts val="0"/>
                        </a:spcBef>
                        <a:spcAft>
                          <a:spcPts val="0"/>
                        </a:spcAft>
                        <a:buNone/>
                      </a:pPr>
                      <a:r>
                        <a:rPr lang="en-US" sz="1200" i="1" dirty="0">
                          <a:latin typeface="Roboto"/>
                          <a:ea typeface="Roboto"/>
                          <a:cs typeface="Roboto"/>
                          <a:sym typeface="Roboto"/>
                        </a:rPr>
                        <a:t>Apache web server</a:t>
                      </a:r>
                    </a:p>
                    <a:p>
                      <a:pPr marL="0" lvl="0" indent="0" algn="l" rtl="0">
                        <a:spcBef>
                          <a:spcPts val="0"/>
                        </a:spcBef>
                        <a:spcAft>
                          <a:spcPts val="0"/>
                        </a:spcAft>
                        <a:buNone/>
                      </a:pP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i="1" dirty="0">
                          <a:latin typeface="Roboto"/>
                          <a:ea typeface="Roboto"/>
                          <a:cs typeface="Roboto"/>
                          <a:sym typeface="Roboto"/>
                        </a:rPr>
                        <a:t>Attackers immediately know what folders are available, which have employees names and other useful information in beginning an attack. </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085562">
                <a:tc>
                  <a:txBody>
                    <a:bodyPr/>
                    <a:lstStyle/>
                    <a:p>
                      <a:pPr marL="0" lvl="0" indent="0" algn="l" rtl="0">
                        <a:spcBef>
                          <a:spcPts val="0"/>
                        </a:spcBef>
                        <a:spcAft>
                          <a:spcPts val="0"/>
                        </a:spcAft>
                        <a:buNone/>
                      </a:pPr>
                      <a:r>
                        <a:rPr lang="en-US" sz="1050" dirty="0">
                          <a:latin typeface="Roboto"/>
                          <a:ea typeface="Roboto"/>
                          <a:cs typeface="Roboto"/>
                          <a:sym typeface="Roboto"/>
                        </a:rPr>
                        <a:t>There is no failed password lockout, which allows attackers to enter passwords until they access the system. There is not password criteria, allowing weak password names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050" dirty="0">
                          <a:latin typeface="Roboto"/>
                          <a:ea typeface="Roboto"/>
                          <a:cs typeface="Roboto"/>
                          <a:sym typeface="Roboto"/>
                        </a:rPr>
                        <a:t>We quickly found the password using ‘</a:t>
                      </a:r>
                      <a:r>
                        <a:rPr lang="en-US" sz="1050" dirty="0" err="1">
                          <a:latin typeface="Roboto"/>
                          <a:ea typeface="Roboto"/>
                          <a:cs typeface="Roboto"/>
                          <a:sym typeface="Roboto"/>
                        </a:rPr>
                        <a:t>rockyou</a:t>
                      </a:r>
                      <a:r>
                        <a:rPr lang="en-US" sz="1050" dirty="0">
                          <a:latin typeface="Roboto"/>
                          <a:ea typeface="Roboto"/>
                          <a:cs typeface="Roboto"/>
                          <a:sym typeface="Roboto"/>
                        </a:rPr>
                        <a:t>”. We were never locked out for failed login attempts allowing brute force</a:t>
                      </a:r>
                    </a:p>
                    <a:p>
                      <a:pPr marL="0" lvl="0" indent="0" algn="l" rtl="0">
                        <a:spcBef>
                          <a:spcPts val="0"/>
                        </a:spcBef>
                        <a:spcAft>
                          <a:spcPts val="0"/>
                        </a:spcAft>
                        <a:buNone/>
                      </a:pPr>
                      <a:r>
                        <a:rPr lang="en-US" sz="1050" dirty="0">
                          <a:latin typeface="Roboto"/>
                          <a:ea typeface="Roboto"/>
                          <a:cs typeface="Roboto"/>
                          <a:sym typeface="Roboto"/>
                        </a:rPr>
                        <a:t>attack.</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CA" sz="1200" dirty="0">
                          <a:latin typeface="Roboto"/>
                          <a:ea typeface="Roboto"/>
                          <a:cs typeface="Roboto"/>
                          <a:sym typeface="Roboto"/>
                        </a:rPr>
                        <a:t>An attacker has no problem getting credentials to penetrate the system.</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073362">
                <a:tc>
                  <a:txBody>
                    <a:bodyPr/>
                    <a:lstStyle/>
                    <a:p>
                      <a:pPr marL="0" lvl="0" indent="0" algn="l" rtl="0">
                        <a:spcBef>
                          <a:spcPts val="0"/>
                        </a:spcBef>
                        <a:spcAft>
                          <a:spcPts val="0"/>
                        </a:spcAft>
                        <a:buNone/>
                      </a:pPr>
                      <a:r>
                        <a:rPr lang="en-CA" sz="1200" dirty="0">
                          <a:latin typeface="Roboto"/>
                          <a:ea typeface="Roboto"/>
                          <a:cs typeface="Roboto"/>
                          <a:sym typeface="Roboto"/>
                        </a:rPr>
                        <a:t>There is Persistent Reverse Shell Backdoor, which means the root directory can be accessed by the attacker.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Reverse shell payloads can be</a:t>
                      </a:r>
                    </a:p>
                    <a:p>
                      <a:pPr marL="0" lvl="0" indent="0" algn="l" rtl="0">
                        <a:spcBef>
                          <a:spcPts val="0"/>
                        </a:spcBef>
                        <a:spcAft>
                          <a:spcPts val="0"/>
                        </a:spcAft>
                        <a:buNone/>
                      </a:pPr>
                      <a:r>
                        <a:rPr lang="en-US" sz="1200" dirty="0">
                          <a:latin typeface="Roboto"/>
                          <a:ea typeface="Roboto"/>
                          <a:cs typeface="Roboto"/>
                          <a:sym typeface="Roboto"/>
                        </a:rPr>
                        <a:t>exploited on  the web server as</a:t>
                      </a:r>
                    </a:p>
                    <a:p>
                      <a:pPr marL="0" lvl="0" indent="0" algn="l" rtl="0">
                        <a:spcBef>
                          <a:spcPts val="0"/>
                        </a:spcBef>
                        <a:spcAft>
                          <a:spcPts val="0"/>
                        </a:spcAft>
                        <a:buNone/>
                      </a:pPr>
                      <a:r>
                        <a:rPr lang="en-US" sz="1200" dirty="0">
                          <a:latin typeface="Roboto"/>
                          <a:ea typeface="Roboto"/>
                          <a:cs typeface="Roboto"/>
                          <a:sym typeface="Roboto"/>
                        </a:rPr>
                        <a:t>IPS/IDS/Firewall(s) allow outbound</a:t>
                      </a:r>
                    </a:p>
                    <a:p>
                      <a:pPr marL="0" lvl="0" indent="0" algn="l" rtl="0">
                        <a:spcBef>
                          <a:spcPts val="0"/>
                        </a:spcBef>
                        <a:spcAft>
                          <a:spcPts val="0"/>
                        </a:spcAft>
                        <a:buNone/>
                      </a:pPr>
                      <a:r>
                        <a:rPr lang="en-US" sz="1200" dirty="0">
                          <a:latin typeface="Roboto"/>
                          <a:ea typeface="Roboto"/>
                          <a:cs typeface="Roboto"/>
                          <a:sym typeface="Roboto"/>
                        </a:rPr>
                        <a:t>ports and undetected reverse shell.</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Capstone Apache web</a:t>
                      </a:r>
                    </a:p>
                    <a:p>
                      <a:pPr marL="0" lvl="0" indent="0" algn="l" rtl="0">
                        <a:spcBef>
                          <a:spcPts val="0"/>
                        </a:spcBef>
                        <a:spcAft>
                          <a:spcPts val="0"/>
                        </a:spcAft>
                        <a:buNone/>
                      </a:pPr>
                      <a:r>
                        <a:rPr lang="en-US" sz="1200" dirty="0">
                          <a:latin typeface="Roboto"/>
                          <a:ea typeface="Roboto"/>
                          <a:cs typeface="Roboto"/>
                          <a:sym typeface="Roboto"/>
                        </a:rPr>
                        <a:t>Server has reverse backdoor shell access.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US" dirty="0"/>
              <a:t>: Directory Listing Enabled on Apache</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428500" cy="715645"/>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CA" sz="1200" dirty="0">
                <a:latin typeface="Roboto"/>
                <a:ea typeface="Roboto"/>
                <a:cs typeface="Roboto"/>
                <a:sym typeface="Roboto"/>
              </a:rPr>
              <a:t>First we navigate with Firefox  to 192.168.1.105/ and find the Apache Server index of the company folders. Inside the folders are the employee names and roles, exposing which employees many have excessive privileges. </a:t>
            </a:r>
          </a:p>
          <a:p>
            <a:pPr marL="0" lvl="0" indent="0" algn="l" rtl="0">
              <a:lnSpc>
                <a:spcPct val="115000"/>
              </a:lnSpc>
              <a:spcBef>
                <a:spcPts val="0"/>
              </a:spcBef>
              <a:spcAft>
                <a:spcPts val="0"/>
              </a:spcAft>
              <a:buClr>
                <a:schemeClr val="dk1"/>
              </a:buClr>
              <a:buSzPts val="1100"/>
              <a:buFont typeface="Arial"/>
              <a:buNone/>
            </a:pPr>
            <a:endParaRPr lang="en-CA"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2100" dirty="0">
                <a:solidFill>
                  <a:srgbClr val="FFFFFF"/>
                </a:solidFill>
                <a:latin typeface="Roboto Light"/>
                <a:ea typeface="Roboto Light"/>
                <a:cs typeface="Roboto Light"/>
                <a:sym typeface="Roboto Light"/>
              </a:endParaRPr>
            </a:p>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01</a:t>
              </a:r>
            </a:p>
            <a:p>
              <a:pPr marL="0" lvl="0" indent="0" algn="ctr" rtl="0">
                <a:spcBef>
                  <a:spcPts val="0"/>
                </a:spcBef>
                <a:spcAft>
                  <a:spcPts val="0"/>
                </a:spcAft>
                <a:buNone/>
              </a:pPr>
              <a:endParaRPr sz="2100" dirty="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61"/>
          <p:cNvSpPr txBox="1"/>
          <p:nvPr/>
        </p:nvSpPr>
        <p:spPr>
          <a:xfrm>
            <a:off x="3495632" y="1421383"/>
            <a:ext cx="2428500" cy="1997513"/>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After searching the company folders, we read the company blog which introduces us to Ashton and his position indicated excessive privilege. When then navigate to Ashton’s folder and find out he is responsible for the folder /</a:t>
            </a:r>
            <a:r>
              <a:rPr lang="en-US" sz="1200" dirty="0" err="1">
                <a:latin typeface="Roboto"/>
                <a:ea typeface="Roboto"/>
                <a:cs typeface="Roboto"/>
                <a:sym typeface="Roboto"/>
              </a:rPr>
              <a:t>company_folders</a:t>
            </a:r>
            <a:r>
              <a:rPr lang="en-US" sz="1200" dirty="0">
                <a:latin typeface="Roboto"/>
                <a:ea typeface="Roboto"/>
                <a:cs typeface="Roboto"/>
                <a:sym typeface="Roboto"/>
              </a:rPr>
              <a:t>/</a:t>
            </a:r>
            <a:r>
              <a:rPr lang="en-US" sz="1200" dirty="0" err="1">
                <a:latin typeface="Roboto"/>
                <a:ea typeface="Roboto"/>
                <a:cs typeface="Roboto"/>
                <a:sym typeface="Roboto"/>
              </a:rPr>
              <a:t>secret_folder</a:t>
            </a:r>
            <a:r>
              <a:rPr lang="en-US" sz="1200" dirty="0">
                <a:latin typeface="Roboto"/>
                <a:ea typeface="Roboto"/>
                <a:cs typeface="Roboto"/>
                <a:sym typeface="Roboto"/>
              </a:rPr>
              <a:t>/ </a:t>
            </a:r>
          </a:p>
          <a:p>
            <a:pPr marL="0" lvl="0" indent="0" algn="l"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dirty="0">
                  <a:solidFill>
                    <a:srgbClr val="FFFFFF"/>
                  </a:solidFill>
                  <a:latin typeface="Roboto Light"/>
                  <a:ea typeface="Roboto Light"/>
                  <a:cs typeface="Roboto Light"/>
                  <a:sym typeface="Roboto Light"/>
                </a:rPr>
                <a:t>03</a:t>
              </a:r>
              <a:endParaRPr sz="2100" dirty="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able&#10;&#10;Description automatically generated">
            <a:extLst>
              <a:ext uri="{FF2B5EF4-FFF2-40B4-BE49-F238E27FC236}">
                <a16:creationId xmlns:a16="http://schemas.microsoft.com/office/drawing/2014/main" id="{B095A6D8-5866-4B26-A568-B52180F414E3}"/>
              </a:ext>
            </a:extLst>
          </p:cNvPr>
          <p:cNvPicPr>
            <a:picLocks noChangeAspect="1"/>
          </p:cNvPicPr>
          <p:nvPr/>
        </p:nvPicPr>
        <p:blipFill>
          <a:blip r:embed="rId3"/>
          <a:stretch>
            <a:fillRect/>
          </a:stretch>
        </p:blipFill>
        <p:spPr>
          <a:xfrm>
            <a:off x="6803615" y="915742"/>
            <a:ext cx="1998289" cy="147220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6EA6D6A-5FEC-4957-985B-C7704E4B2BD4}"/>
              </a:ext>
            </a:extLst>
          </p:cNvPr>
          <p:cNvPicPr>
            <a:picLocks noChangeAspect="1"/>
          </p:cNvPicPr>
          <p:nvPr/>
        </p:nvPicPr>
        <p:blipFill>
          <a:blip r:embed="rId4"/>
          <a:stretch>
            <a:fillRect/>
          </a:stretch>
        </p:blipFill>
        <p:spPr>
          <a:xfrm>
            <a:off x="963421" y="3774885"/>
            <a:ext cx="5213930" cy="1084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US" dirty="0">
                <a:solidFill>
                  <a:schemeClr val="dk1"/>
                </a:solidFill>
              </a:rPr>
              <a:t>Weak Password &amp; No Failed Password Lockout</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3" name="Google Shape;1113;p62"/>
          <p:cNvSpPr txBox="1"/>
          <p:nvPr/>
        </p:nvSpPr>
        <p:spPr>
          <a:xfrm>
            <a:off x="273465" y="362785"/>
            <a:ext cx="8691073" cy="2764976"/>
          </a:xfrm>
          <a:prstGeom prst="rect">
            <a:avLst/>
          </a:prstGeom>
          <a:noFill/>
          <a:ln>
            <a:noFill/>
          </a:ln>
        </p:spPr>
        <p:txBody>
          <a:bodyPr spcFirstLastPara="1" wrap="square" lIns="182875" tIns="182875" rIns="182875" bIns="182875" anchor="t" anchorCtr="0">
            <a:noAutofit/>
          </a:bodyPr>
          <a:lstStyle/>
          <a:p>
            <a:pPr marL="285750" lvl="0" indent="-285750" algn="l" rtl="0">
              <a:lnSpc>
                <a:spcPct val="115000"/>
              </a:lnSpc>
              <a:spcBef>
                <a:spcPts val="0"/>
              </a:spcBef>
              <a:spcAft>
                <a:spcPts val="0"/>
              </a:spcAft>
              <a:buFont typeface="+mj-lt"/>
              <a:buAutoNum type="romanUcPeriod"/>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We use Hydra brute force</a:t>
            </a:r>
          </a:p>
          <a:p>
            <a:pPr lvl="0" algn="l" rtl="0">
              <a:lnSpc>
                <a:spcPct val="115000"/>
              </a:lnSpc>
              <a:spcBef>
                <a:spcPts val="0"/>
              </a:spcBef>
              <a:spcAft>
                <a:spcPts val="0"/>
              </a:spcAft>
            </a:pPr>
            <a:r>
              <a:rPr lang="en-US" sz="900" b="1" dirty="0">
                <a:latin typeface="Roboto"/>
                <a:ea typeface="Roboto"/>
                <a:cs typeface="Roboto"/>
                <a:sym typeface="Roboto"/>
              </a:rPr>
              <a:t>attack to get the password for Ashton’s account.</a:t>
            </a:r>
          </a:p>
          <a:p>
            <a:pPr marL="285750" lvl="0" indent="-285750" algn="l" rtl="0">
              <a:lnSpc>
                <a:spcPct val="115000"/>
              </a:lnSpc>
              <a:spcBef>
                <a:spcPts val="0"/>
              </a:spcBef>
              <a:spcAft>
                <a:spcPts val="0"/>
              </a:spcAft>
              <a:buFont typeface="+mj-lt"/>
              <a:buAutoNum type="romanUcPeriod"/>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Password for Ashton was “</a:t>
            </a:r>
            <a:r>
              <a:rPr lang="en-US" sz="900" b="1" dirty="0" err="1">
                <a:latin typeface="Roboto"/>
                <a:ea typeface="Roboto"/>
                <a:cs typeface="Roboto"/>
                <a:sym typeface="Roboto"/>
              </a:rPr>
              <a:t>leopoldo</a:t>
            </a:r>
            <a:r>
              <a:rPr lang="en-US" sz="900" b="1" dirty="0">
                <a:latin typeface="Roboto"/>
                <a:ea typeface="Roboto"/>
                <a:cs typeface="Roboto"/>
                <a:sym typeface="Roboto"/>
              </a:rPr>
              <a:t>”</a:t>
            </a:r>
          </a:p>
          <a:p>
            <a:pPr lvl="0" algn="l" rtl="0">
              <a:lnSpc>
                <a:spcPct val="115000"/>
              </a:lnSpc>
              <a:spcBef>
                <a:spcPts val="0"/>
              </a:spcBef>
              <a:spcAft>
                <a:spcPts val="0"/>
              </a:spcAft>
            </a:pPr>
            <a:r>
              <a:rPr lang="en-US" sz="900" b="1" dirty="0">
                <a:latin typeface="Roboto"/>
                <a:ea typeface="Roboto"/>
                <a:cs typeface="Roboto"/>
                <a:sym typeface="Roboto"/>
              </a:rPr>
              <a:t>found in ‘</a:t>
            </a:r>
            <a:r>
              <a:rPr lang="en-US" sz="900" b="1" dirty="0" err="1">
                <a:latin typeface="Roboto"/>
                <a:ea typeface="Roboto"/>
                <a:cs typeface="Roboto"/>
                <a:sym typeface="Roboto"/>
              </a:rPr>
              <a:t>rockyou</a:t>
            </a:r>
            <a:r>
              <a:rPr lang="en-US" sz="900" b="1" dirty="0">
                <a:latin typeface="Roboto"/>
                <a:ea typeface="Roboto"/>
                <a:cs typeface="Roboto"/>
                <a:sym typeface="Roboto"/>
              </a:rPr>
              <a:t>’ dictionary.</a:t>
            </a:r>
          </a:p>
          <a:p>
            <a:pPr lvl="0" algn="l" rtl="0">
              <a:lnSpc>
                <a:spcPct val="115000"/>
              </a:lnSpc>
              <a:spcBef>
                <a:spcPts val="0"/>
              </a:spcBef>
              <a:spcAft>
                <a:spcPts val="0"/>
              </a:spcAft>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We log into 192.168.1.105/</a:t>
            </a:r>
            <a:r>
              <a:rPr lang="en-US" sz="900" b="1" dirty="0" err="1">
                <a:latin typeface="Roboto"/>
                <a:ea typeface="Roboto"/>
                <a:cs typeface="Roboto"/>
                <a:sym typeface="Roboto"/>
              </a:rPr>
              <a:t>company_folders</a:t>
            </a:r>
            <a:r>
              <a:rPr lang="en-US" sz="900" b="1" dirty="0">
                <a:latin typeface="Roboto"/>
                <a:ea typeface="Roboto"/>
                <a:cs typeface="Roboto"/>
                <a:sym typeface="Roboto"/>
              </a:rPr>
              <a:t>/</a:t>
            </a:r>
            <a:r>
              <a:rPr lang="en-US" sz="900" b="1" dirty="0" err="1">
                <a:latin typeface="Roboto"/>
                <a:ea typeface="Roboto"/>
                <a:cs typeface="Roboto"/>
                <a:sym typeface="Roboto"/>
              </a:rPr>
              <a:t>secret_folder</a:t>
            </a: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Ashton’s credentials.</a:t>
            </a:r>
          </a:p>
          <a:p>
            <a:pPr lvl="0" algn="l" rtl="0">
              <a:lnSpc>
                <a:spcPct val="115000"/>
              </a:lnSpc>
              <a:spcBef>
                <a:spcPts val="0"/>
              </a:spcBef>
              <a:spcAft>
                <a:spcPts val="0"/>
              </a:spcAft>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We are then able to access /</a:t>
            </a:r>
            <a:r>
              <a:rPr lang="en-US" sz="900" b="1" dirty="0" err="1">
                <a:latin typeface="Roboto"/>
                <a:ea typeface="Roboto"/>
                <a:cs typeface="Roboto"/>
                <a:sym typeface="Roboto"/>
              </a:rPr>
              <a:t>secret_folder</a:t>
            </a:r>
            <a:r>
              <a:rPr lang="en-US" sz="900" b="1" dirty="0">
                <a:latin typeface="Roboto"/>
                <a:ea typeface="Roboto"/>
                <a:cs typeface="Roboto"/>
                <a:sym typeface="Roboto"/>
              </a:rPr>
              <a:t>/.</a:t>
            </a:r>
          </a:p>
          <a:p>
            <a:pPr lvl="0" algn="l" rtl="0">
              <a:lnSpc>
                <a:spcPct val="115000"/>
              </a:lnSpc>
              <a:spcBef>
                <a:spcPts val="0"/>
              </a:spcBef>
              <a:spcAft>
                <a:spcPts val="0"/>
              </a:spcAft>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Secret folder gives us access info for /</a:t>
            </a:r>
            <a:r>
              <a:rPr lang="en-US" sz="900" b="1" dirty="0" err="1">
                <a:latin typeface="Roboto"/>
                <a:ea typeface="Roboto"/>
                <a:cs typeface="Roboto"/>
                <a:sym typeface="Roboto"/>
              </a:rPr>
              <a:t>webdav</a:t>
            </a:r>
            <a:r>
              <a:rPr lang="en-US" sz="900" b="1" dirty="0">
                <a:latin typeface="Roboto"/>
                <a:ea typeface="Roboto"/>
                <a:cs typeface="Roboto"/>
                <a:sym typeface="Roboto"/>
              </a:rPr>
              <a:t>/</a:t>
            </a:r>
          </a:p>
          <a:p>
            <a:pPr lvl="0" algn="l" rtl="0">
              <a:lnSpc>
                <a:spcPct val="115000"/>
              </a:lnSpc>
              <a:spcBef>
                <a:spcPts val="0"/>
              </a:spcBef>
              <a:spcAft>
                <a:spcPts val="0"/>
              </a:spcAft>
            </a:pPr>
            <a:r>
              <a:rPr lang="en-US" sz="900" b="1" dirty="0">
                <a:latin typeface="Roboto"/>
                <a:ea typeface="Roboto"/>
                <a:cs typeface="Roboto"/>
                <a:sym typeface="Roboto"/>
              </a:rPr>
              <a:t>system.</a:t>
            </a:r>
          </a:p>
          <a:p>
            <a:pPr lvl="0" algn="l" rtl="0">
              <a:lnSpc>
                <a:spcPct val="115000"/>
              </a:lnSpc>
              <a:spcBef>
                <a:spcPts val="0"/>
              </a:spcBef>
              <a:spcAft>
                <a:spcPts val="0"/>
              </a:spcAft>
            </a:pPr>
            <a:endParaRPr lang="en-US" sz="900" b="1" dirty="0">
              <a:latin typeface="Roboto"/>
              <a:ea typeface="Roboto"/>
              <a:cs typeface="Roboto"/>
              <a:sym typeface="Roboto"/>
            </a:endParaRPr>
          </a:p>
          <a:p>
            <a:pPr lvl="0" algn="l" rtl="0">
              <a:lnSpc>
                <a:spcPct val="115000"/>
              </a:lnSpc>
              <a:spcBef>
                <a:spcPts val="0"/>
              </a:spcBef>
              <a:spcAft>
                <a:spcPts val="0"/>
              </a:spcAft>
            </a:pPr>
            <a:r>
              <a:rPr lang="en-US" sz="900" b="1" dirty="0">
                <a:latin typeface="Roboto"/>
                <a:ea typeface="Roboto"/>
                <a:cs typeface="Roboto"/>
                <a:sym typeface="Roboto"/>
              </a:rPr>
              <a:t>Secret folder has the hash for Ryan’s password, we cracked the hash and reveal the password “linux4u” allowing</a:t>
            </a:r>
          </a:p>
          <a:p>
            <a:pPr lvl="0" algn="l" rtl="0">
              <a:lnSpc>
                <a:spcPct val="115000"/>
              </a:lnSpc>
              <a:spcBef>
                <a:spcPts val="0"/>
              </a:spcBef>
              <a:spcAft>
                <a:spcPts val="0"/>
              </a:spcAft>
            </a:pPr>
            <a:r>
              <a:rPr lang="en-US" sz="900" b="1" dirty="0">
                <a:latin typeface="Roboto"/>
                <a:ea typeface="Roboto"/>
                <a:cs typeface="Roboto"/>
                <a:sym typeface="Roboto"/>
              </a:rPr>
              <a:t>us access to </a:t>
            </a:r>
            <a:r>
              <a:rPr lang="en-US" sz="900" b="1" dirty="0" err="1">
                <a:latin typeface="Roboto"/>
                <a:ea typeface="Roboto"/>
                <a:cs typeface="Roboto"/>
                <a:sym typeface="Roboto"/>
              </a:rPr>
              <a:t>webdav</a:t>
            </a:r>
            <a:r>
              <a:rPr lang="en-US" sz="900" b="1" dirty="0">
                <a:latin typeface="Roboto"/>
                <a:ea typeface="Roboto"/>
                <a:cs typeface="Roboto"/>
                <a:sym typeface="Roboto"/>
              </a:rPr>
              <a:t>.</a:t>
            </a:r>
          </a:p>
          <a:p>
            <a:pPr marL="285750" lvl="0" indent="-285750" algn="l" rtl="0">
              <a:lnSpc>
                <a:spcPct val="115000"/>
              </a:lnSpc>
              <a:spcBef>
                <a:spcPts val="0"/>
              </a:spcBef>
              <a:spcAft>
                <a:spcPts val="0"/>
              </a:spcAft>
              <a:buFont typeface="+mj-lt"/>
              <a:buAutoNum type="romanUcPeriod"/>
            </a:pPr>
            <a:endParaRPr lang="en-US" sz="1000" b="1" dirty="0">
              <a:latin typeface="Roboto"/>
              <a:ea typeface="Roboto"/>
              <a:cs typeface="Roboto"/>
              <a:sym typeface="Roboto"/>
            </a:endParaRPr>
          </a:p>
          <a:p>
            <a:pPr marL="285750" lvl="0" indent="-285750" algn="l" rtl="0">
              <a:lnSpc>
                <a:spcPct val="115000"/>
              </a:lnSpc>
              <a:spcBef>
                <a:spcPts val="0"/>
              </a:spcBef>
              <a:spcAft>
                <a:spcPts val="0"/>
              </a:spcAft>
              <a:buFont typeface="+mj-lt"/>
              <a:buAutoNum type="romanUcPeriod"/>
            </a:pPr>
            <a:endParaRPr lang="en-US" sz="1000" b="1" dirty="0">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F25E8B54-329A-4AF3-84DA-8C1D4AED587F}"/>
              </a:ext>
            </a:extLst>
          </p:cNvPr>
          <p:cNvPicPr>
            <a:picLocks noChangeAspect="1"/>
          </p:cNvPicPr>
          <p:nvPr/>
        </p:nvPicPr>
        <p:blipFill>
          <a:blip r:embed="rId3"/>
          <a:stretch>
            <a:fillRect/>
          </a:stretch>
        </p:blipFill>
        <p:spPr>
          <a:xfrm>
            <a:off x="3725966" y="711616"/>
            <a:ext cx="5298393" cy="944016"/>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79083FA8-327E-4317-8592-0DD0A4364AD9}"/>
              </a:ext>
            </a:extLst>
          </p:cNvPr>
          <p:cNvPicPr>
            <a:picLocks noChangeAspect="1"/>
          </p:cNvPicPr>
          <p:nvPr/>
        </p:nvPicPr>
        <p:blipFill>
          <a:blip r:embed="rId4"/>
          <a:stretch>
            <a:fillRect/>
          </a:stretch>
        </p:blipFill>
        <p:spPr>
          <a:xfrm>
            <a:off x="3725966" y="1702150"/>
            <a:ext cx="3386319" cy="1240877"/>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E03A3F72-EB15-4C1C-9D60-0CD83A71233F}"/>
              </a:ext>
            </a:extLst>
          </p:cNvPr>
          <p:cNvPicPr>
            <a:picLocks noChangeAspect="1"/>
          </p:cNvPicPr>
          <p:nvPr/>
        </p:nvPicPr>
        <p:blipFill>
          <a:blip r:embed="rId5"/>
          <a:stretch>
            <a:fillRect/>
          </a:stretch>
        </p:blipFill>
        <p:spPr>
          <a:xfrm>
            <a:off x="1765722" y="3169997"/>
            <a:ext cx="2116044" cy="156191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2262</TotalTime>
  <Words>1701</Words>
  <Application>Microsoft Office PowerPoint</Application>
  <PresentationFormat>On-screen Show (16:9)</PresentationFormat>
  <Paragraphs>255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Wingdings</vt:lpstr>
      <vt:lpstr>Roboto Black</vt:lpstr>
      <vt:lpstr>Roboto Thin</vt:lpstr>
      <vt:lpstr>Roboto Medium</vt:lpstr>
      <vt:lpstr>Roboto</vt:lpstr>
      <vt:lpstr>Roboto Light</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 Directory Listing Enabled on Apache</vt:lpstr>
      <vt:lpstr>Exploitation: Weak Password &amp; No Failed Password Lockout</vt:lpstr>
      <vt:lpstr>Exploitation: Persistent Reverse Shell Backdoor</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Peter Murphy</dc:creator>
  <cp:lastModifiedBy>Soniya579</cp:lastModifiedBy>
  <cp:revision>36</cp:revision>
  <dcterms:modified xsi:type="dcterms:W3CDTF">2021-03-03T16:19:05Z</dcterms:modified>
</cp:coreProperties>
</file>